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42"/>
  </p:notesMasterIdLst>
  <p:sldIdLst>
    <p:sldId id="256" r:id="rId2"/>
    <p:sldId id="2562" r:id="rId3"/>
    <p:sldId id="2581" r:id="rId4"/>
    <p:sldId id="2582" r:id="rId5"/>
    <p:sldId id="2575" r:id="rId6"/>
    <p:sldId id="259" r:id="rId7"/>
    <p:sldId id="282" r:id="rId8"/>
    <p:sldId id="264" r:id="rId9"/>
    <p:sldId id="265" r:id="rId10"/>
    <p:sldId id="266" r:id="rId11"/>
    <p:sldId id="267" r:id="rId12"/>
    <p:sldId id="268" r:id="rId13"/>
    <p:sldId id="2576" r:id="rId14"/>
    <p:sldId id="2583" r:id="rId15"/>
    <p:sldId id="2585" r:id="rId16"/>
    <p:sldId id="2586" r:id="rId17"/>
    <p:sldId id="275" r:id="rId18"/>
    <p:sldId id="2578" r:id="rId19"/>
    <p:sldId id="2577" r:id="rId20"/>
    <p:sldId id="284" r:id="rId21"/>
    <p:sldId id="2579" r:id="rId22"/>
    <p:sldId id="276" r:id="rId23"/>
    <p:sldId id="277" r:id="rId24"/>
    <p:sldId id="2580" r:id="rId25"/>
    <p:sldId id="286" r:id="rId26"/>
    <p:sldId id="278" r:id="rId27"/>
    <p:sldId id="279" r:id="rId28"/>
    <p:sldId id="280" r:id="rId29"/>
    <p:sldId id="281" r:id="rId30"/>
    <p:sldId id="287" r:id="rId31"/>
    <p:sldId id="261" r:id="rId32"/>
    <p:sldId id="262" r:id="rId33"/>
    <p:sldId id="269" r:id="rId34"/>
    <p:sldId id="270" r:id="rId35"/>
    <p:sldId id="271" r:id="rId36"/>
    <p:sldId id="272" r:id="rId37"/>
    <p:sldId id="273" r:id="rId38"/>
    <p:sldId id="274" r:id="rId39"/>
    <p:sldId id="283" r:id="rId40"/>
    <p:sldId id="288"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_rels/data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image" Target="../media/image1.sv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C31DCC-01A5-4891-A226-32D82E427CF6}" type="doc">
      <dgm:prSet loTypeId="urn:microsoft.com/office/officeart/2018/2/layout/IconVerticalSolidList" loCatId="icon" qsTypeId="urn:microsoft.com/office/officeart/2005/8/quickstyle/simple1#2" qsCatId="simple" csTypeId="urn:microsoft.com/office/officeart/2018/5/colors/Iconchunking_neutralbg_colorful1" csCatId="colorful" phldr="1"/>
      <dgm:spPr/>
      <dgm:t>
        <a:bodyPr/>
        <a:lstStyle/>
        <a:p>
          <a:endParaRPr lang="en-US"/>
        </a:p>
      </dgm:t>
    </dgm:pt>
    <dgm:pt modelId="{024F0400-F78B-4C00-886E-1A0E5A3266BF}">
      <dgm:prSet/>
      <dgm:spPr/>
      <dgm:t>
        <a:bodyPr/>
        <a:lstStyle/>
        <a:p>
          <a:r>
            <a:rPr lang="es-ES" b="1"/>
            <a:t>CONSEJO JURÍDICO, ASISTENCIA  Y REPRESENTACIÓN JURÍDICA</a:t>
          </a:r>
          <a:endParaRPr lang="en-US"/>
        </a:p>
      </dgm:t>
    </dgm:pt>
    <dgm:pt modelId="{252441FC-F4EC-499E-9693-AF532D33908E}" type="parTrans" cxnId="{77D375E8-3477-4F82-9803-7DE5D283B271}">
      <dgm:prSet/>
      <dgm:spPr/>
      <dgm:t>
        <a:bodyPr/>
        <a:lstStyle/>
        <a:p>
          <a:endParaRPr lang="en-US"/>
        </a:p>
      </dgm:t>
    </dgm:pt>
    <dgm:pt modelId="{C82DA865-C4F3-4C61-B593-A5D265B254D6}" type="sibTrans" cxnId="{77D375E8-3477-4F82-9803-7DE5D283B271}">
      <dgm:prSet/>
      <dgm:spPr/>
      <dgm:t>
        <a:bodyPr/>
        <a:lstStyle/>
        <a:p>
          <a:endParaRPr lang="en-US"/>
        </a:p>
      </dgm:t>
    </dgm:pt>
    <dgm:pt modelId="{912127D1-7D63-46C8-A02F-625015896815}">
      <dgm:prSet/>
      <dgm:spPr/>
      <dgm:t>
        <a:bodyPr/>
        <a:lstStyle/>
        <a:p>
          <a:r>
            <a:rPr lang="es-ES" b="1"/>
            <a:t>Art.15 a 19</a:t>
          </a:r>
          <a:endParaRPr lang="en-US"/>
        </a:p>
      </dgm:t>
    </dgm:pt>
    <dgm:pt modelId="{3882FB19-D593-4523-A216-0C1EF5EFB6EA}" type="parTrans" cxnId="{F1C9DA14-9854-4B1A-A666-B4ACC8A82F18}">
      <dgm:prSet/>
      <dgm:spPr/>
      <dgm:t>
        <a:bodyPr/>
        <a:lstStyle/>
        <a:p>
          <a:endParaRPr lang="en-US"/>
        </a:p>
      </dgm:t>
    </dgm:pt>
    <dgm:pt modelId="{C674DE03-DA95-4152-A6E3-B26C5F2F5486}" type="sibTrans" cxnId="{F1C9DA14-9854-4B1A-A666-B4ACC8A82F18}">
      <dgm:prSet/>
      <dgm:spPr/>
      <dgm:t>
        <a:bodyPr/>
        <a:lstStyle/>
        <a:p>
          <a:endParaRPr lang="en-US"/>
        </a:p>
      </dgm:t>
    </dgm:pt>
    <dgm:pt modelId="{0362D177-4020-40EC-9212-810402CBE4B2}">
      <dgm:prSet/>
      <dgm:spPr/>
      <dgm:t>
        <a:bodyPr/>
        <a:lstStyle/>
        <a:p>
          <a:r>
            <a:rPr lang="es-ES" dirty="0"/>
            <a:t>Derecho a </a:t>
          </a:r>
          <a:r>
            <a:rPr lang="es-ES" b="1" dirty="0"/>
            <a:t>consejo jurídico </a:t>
          </a:r>
          <a:r>
            <a:rPr lang="es-ES" dirty="0"/>
            <a:t>gratuito para la formulación de la solicitud individual y a asistencia jurídica y representación legal (artículo 8).</a:t>
          </a:r>
          <a:endParaRPr lang="en-US" dirty="0"/>
        </a:p>
      </dgm:t>
    </dgm:pt>
    <dgm:pt modelId="{208EADCC-547D-4F1C-AC68-CD33BBFF194F}" type="parTrans" cxnId="{4843F883-DE7B-429B-B21F-95A2F8D8CE2C}">
      <dgm:prSet/>
      <dgm:spPr/>
      <dgm:t>
        <a:bodyPr/>
        <a:lstStyle/>
        <a:p>
          <a:endParaRPr lang="en-US"/>
        </a:p>
      </dgm:t>
    </dgm:pt>
    <dgm:pt modelId="{28C4A24E-783F-43BB-AC83-B5B6027E3D4C}" type="sibTrans" cxnId="{4843F883-DE7B-429B-B21F-95A2F8D8CE2C}">
      <dgm:prSet/>
      <dgm:spPr/>
      <dgm:t>
        <a:bodyPr/>
        <a:lstStyle/>
        <a:p>
          <a:endParaRPr lang="en-US"/>
        </a:p>
      </dgm:t>
    </dgm:pt>
    <dgm:pt modelId="{5AE6E19B-DBF9-42FE-829E-763B69853B9D}">
      <dgm:prSet/>
      <dgm:spPr/>
      <dgm:t>
        <a:bodyPr/>
        <a:lstStyle/>
        <a:p>
          <a:r>
            <a:rPr lang="es-ES" b="1" dirty="0"/>
            <a:t>Asistencia y representación jurídica (arts. 19-23 + 29): </a:t>
          </a:r>
          <a:r>
            <a:rPr lang="es-ES" dirty="0"/>
            <a:t>obligatorio en fase judicial, potestativo en fase  administrativa </a:t>
          </a:r>
          <a:r>
            <a:rPr lang="es-ES" dirty="0">
              <a:sym typeface="Wingdings" panose="05000000000000000000" pitchFamily="2" charset="2"/>
            </a:rPr>
            <a:t></a:t>
          </a:r>
          <a:r>
            <a:rPr lang="es-ES" dirty="0"/>
            <a:t> depende del EM: España si</a:t>
          </a:r>
          <a:endParaRPr lang="en-US" dirty="0"/>
        </a:p>
      </dgm:t>
    </dgm:pt>
    <dgm:pt modelId="{1133A828-0304-44F7-BA71-8DC4B5367CEE}" type="parTrans" cxnId="{664145A3-2EA1-4E78-81E2-C76D75071C76}">
      <dgm:prSet/>
      <dgm:spPr/>
      <dgm:t>
        <a:bodyPr/>
        <a:lstStyle/>
        <a:p>
          <a:endParaRPr lang="en-US"/>
        </a:p>
      </dgm:t>
    </dgm:pt>
    <dgm:pt modelId="{D65F42E2-974F-4C5D-B3D8-7500062930D2}" type="sibTrans" cxnId="{664145A3-2EA1-4E78-81E2-C76D75071C76}">
      <dgm:prSet/>
      <dgm:spPr/>
      <dgm:t>
        <a:bodyPr/>
        <a:lstStyle/>
        <a:p>
          <a:endParaRPr lang="en-US"/>
        </a:p>
      </dgm:t>
    </dgm:pt>
    <dgm:pt modelId="{E12CDF32-BF71-4511-BB5D-23C3816B88FF}" type="pres">
      <dgm:prSet presAssocID="{5CC31DCC-01A5-4891-A226-32D82E427CF6}" presName="root" presStyleCnt="0">
        <dgm:presLayoutVars>
          <dgm:dir/>
          <dgm:resizeHandles val="exact"/>
        </dgm:presLayoutVars>
      </dgm:prSet>
      <dgm:spPr/>
    </dgm:pt>
    <dgm:pt modelId="{378A2E24-5B73-46A4-B2E7-CF77802723F5}" type="pres">
      <dgm:prSet presAssocID="{024F0400-F78B-4C00-886E-1A0E5A3266BF}" presName="compNode" presStyleCnt="0"/>
      <dgm:spPr/>
    </dgm:pt>
    <dgm:pt modelId="{CC4FA2EB-DF1B-41BC-B05B-1799086CD508}" type="pres">
      <dgm:prSet presAssocID="{024F0400-F78B-4C00-886E-1A0E5A3266BF}" presName="bgRect" presStyleLbl="bgShp" presStyleIdx="0" presStyleCnt="4"/>
      <dgm:spPr/>
    </dgm:pt>
    <dgm:pt modelId="{0A2E3DCE-FCAB-4ACB-95BF-981710CAE35B}" type="pres">
      <dgm:prSet presAssocID="{024F0400-F78B-4C00-886E-1A0E5A3266B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rtillo de juez"/>
        </a:ext>
      </dgm:extLst>
    </dgm:pt>
    <dgm:pt modelId="{C37760F7-B293-4143-A37F-76297402312F}" type="pres">
      <dgm:prSet presAssocID="{024F0400-F78B-4C00-886E-1A0E5A3266BF}" presName="spaceRect" presStyleCnt="0"/>
      <dgm:spPr/>
    </dgm:pt>
    <dgm:pt modelId="{E4E928A0-4671-4088-82B3-5898860D218C}" type="pres">
      <dgm:prSet presAssocID="{024F0400-F78B-4C00-886E-1A0E5A3266BF}" presName="parTx" presStyleLbl="revTx" presStyleIdx="0" presStyleCnt="4">
        <dgm:presLayoutVars>
          <dgm:chMax val="0"/>
          <dgm:chPref val="0"/>
        </dgm:presLayoutVars>
      </dgm:prSet>
      <dgm:spPr/>
    </dgm:pt>
    <dgm:pt modelId="{53AA8F68-B8AA-4EBB-95CE-B7552C1141F6}" type="pres">
      <dgm:prSet presAssocID="{C82DA865-C4F3-4C61-B593-A5D265B254D6}" presName="sibTrans" presStyleCnt="0"/>
      <dgm:spPr/>
    </dgm:pt>
    <dgm:pt modelId="{4FA408C0-0E06-40CE-A2B8-8490B87C24B7}" type="pres">
      <dgm:prSet presAssocID="{912127D1-7D63-46C8-A02F-625015896815}" presName="compNode" presStyleCnt="0"/>
      <dgm:spPr/>
    </dgm:pt>
    <dgm:pt modelId="{BE5EB0A3-F92D-415B-9A78-F9C77A8662AD}" type="pres">
      <dgm:prSet presAssocID="{912127D1-7D63-46C8-A02F-625015896815}" presName="bgRect" presStyleLbl="bgShp" presStyleIdx="1" presStyleCnt="4"/>
      <dgm:spPr/>
    </dgm:pt>
    <dgm:pt modelId="{E7676B36-C2C9-47A3-BAF4-4A0DA11659D2}" type="pres">
      <dgm:prSet presAssocID="{912127D1-7D63-46C8-A02F-62501589681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all paint brush"/>
        </a:ext>
      </dgm:extLst>
    </dgm:pt>
    <dgm:pt modelId="{47913BFE-B3CD-4A77-8273-646D1D384C99}" type="pres">
      <dgm:prSet presAssocID="{912127D1-7D63-46C8-A02F-625015896815}" presName="spaceRect" presStyleCnt="0"/>
      <dgm:spPr/>
    </dgm:pt>
    <dgm:pt modelId="{39BD5CF1-788D-463B-9BC7-92917C7E08B6}" type="pres">
      <dgm:prSet presAssocID="{912127D1-7D63-46C8-A02F-625015896815}" presName="parTx" presStyleLbl="revTx" presStyleIdx="1" presStyleCnt="4">
        <dgm:presLayoutVars>
          <dgm:chMax val="0"/>
          <dgm:chPref val="0"/>
        </dgm:presLayoutVars>
      </dgm:prSet>
      <dgm:spPr/>
    </dgm:pt>
    <dgm:pt modelId="{72493423-99B3-4643-B454-E319F9143B71}" type="pres">
      <dgm:prSet presAssocID="{C674DE03-DA95-4152-A6E3-B26C5F2F5486}" presName="sibTrans" presStyleCnt="0"/>
      <dgm:spPr/>
    </dgm:pt>
    <dgm:pt modelId="{ED711273-4571-43A9-A6AA-A6AB834FF1EE}" type="pres">
      <dgm:prSet presAssocID="{0362D177-4020-40EC-9212-810402CBE4B2}" presName="compNode" presStyleCnt="0"/>
      <dgm:spPr/>
    </dgm:pt>
    <dgm:pt modelId="{D08C72F4-69E5-49F0-9304-390A62BBEF78}" type="pres">
      <dgm:prSet presAssocID="{0362D177-4020-40EC-9212-810402CBE4B2}" presName="bgRect" presStyleLbl="bgShp" presStyleIdx="2" presStyleCnt="4"/>
      <dgm:spPr/>
    </dgm:pt>
    <dgm:pt modelId="{569E197F-201F-4908-88C9-89529C025F86}" type="pres">
      <dgm:prSet presAssocID="{0362D177-4020-40EC-9212-810402CBE4B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uez"/>
        </a:ext>
      </dgm:extLst>
    </dgm:pt>
    <dgm:pt modelId="{9D241149-D473-41FB-8C86-DC69A63E8AA5}" type="pres">
      <dgm:prSet presAssocID="{0362D177-4020-40EC-9212-810402CBE4B2}" presName="spaceRect" presStyleCnt="0"/>
      <dgm:spPr/>
    </dgm:pt>
    <dgm:pt modelId="{1BBD8DD0-F8F9-4B7F-9831-B1E490AEBA5A}" type="pres">
      <dgm:prSet presAssocID="{0362D177-4020-40EC-9212-810402CBE4B2}" presName="parTx" presStyleLbl="revTx" presStyleIdx="2" presStyleCnt="4">
        <dgm:presLayoutVars>
          <dgm:chMax val="0"/>
          <dgm:chPref val="0"/>
        </dgm:presLayoutVars>
      </dgm:prSet>
      <dgm:spPr/>
    </dgm:pt>
    <dgm:pt modelId="{06A49CD2-383E-47F1-B734-C132E2996620}" type="pres">
      <dgm:prSet presAssocID="{28C4A24E-783F-43BB-AC83-B5B6027E3D4C}" presName="sibTrans" presStyleCnt="0"/>
      <dgm:spPr/>
    </dgm:pt>
    <dgm:pt modelId="{EDC72882-5788-4F76-AE05-15E8BCD0F748}" type="pres">
      <dgm:prSet presAssocID="{5AE6E19B-DBF9-42FE-829E-763B69853B9D}" presName="compNode" presStyleCnt="0"/>
      <dgm:spPr/>
    </dgm:pt>
    <dgm:pt modelId="{520C843C-DCB8-4FCF-BC12-1B9D2C41E95E}" type="pres">
      <dgm:prSet presAssocID="{5AE6E19B-DBF9-42FE-829E-763B69853B9D}" presName="bgRect" presStyleLbl="bgShp" presStyleIdx="3" presStyleCnt="4"/>
      <dgm:spPr/>
    </dgm:pt>
    <dgm:pt modelId="{BFAAD742-20B5-4F44-9C0B-DAEAF6A3EEB7}" type="pres">
      <dgm:prSet presAssocID="{5AE6E19B-DBF9-42FE-829E-763B69853B9D}"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édico"/>
        </a:ext>
      </dgm:extLst>
    </dgm:pt>
    <dgm:pt modelId="{5EDC93A0-DAB8-405B-9C5F-A8D108788327}" type="pres">
      <dgm:prSet presAssocID="{5AE6E19B-DBF9-42FE-829E-763B69853B9D}" presName="spaceRect" presStyleCnt="0"/>
      <dgm:spPr/>
    </dgm:pt>
    <dgm:pt modelId="{43AF9C36-00CF-4CBD-BA17-27291D36260F}" type="pres">
      <dgm:prSet presAssocID="{5AE6E19B-DBF9-42FE-829E-763B69853B9D}" presName="parTx" presStyleLbl="revTx" presStyleIdx="3" presStyleCnt="4">
        <dgm:presLayoutVars>
          <dgm:chMax val="0"/>
          <dgm:chPref val="0"/>
        </dgm:presLayoutVars>
      </dgm:prSet>
      <dgm:spPr/>
    </dgm:pt>
  </dgm:ptLst>
  <dgm:cxnLst>
    <dgm:cxn modelId="{50B98903-5780-4452-B892-CF861B4FA691}" type="presOf" srcId="{0362D177-4020-40EC-9212-810402CBE4B2}" destId="{1BBD8DD0-F8F9-4B7F-9831-B1E490AEBA5A}" srcOrd="0" destOrd="0" presId="urn:microsoft.com/office/officeart/2018/2/layout/IconVerticalSolidList"/>
    <dgm:cxn modelId="{F1C9DA14-9854-4B1A-A666-B4ACC8A82F18}" srcId="{5CC31DCC-01A5-4891-A226-32D82E427CF6}" destId="{912127D1-7D63-46C8-A02F-625015896815}" srcOrd="1" destOrd="0" parTransId="{3882FB19-D593-4523-A216-0C1EF5EFB6EA}" sibTransId="{C674DE03-DA95-4152-A6E3-B26C5F2F5486}"/>
    <dgm:cxn modelId="{4843F883-DE7B-429B-B21F-95A2F8D8CE2C}" srcId="{5CC31DCC-01A5-4891-A226-32D82E427CF6}" destId="{0362D177-4020-40EC-9212-810402CBE4B2}" srcOrd="2" destOrd="0" parTransId="{208EADCC-547D-4F1C-AC68-CD33BBFF194F}" sibTransId="{28C4A24E-783F-43BB-AC83-B5B6027E3D4C}"/>
    <dgm:cxn modelId="{D962A1A1-3157-4601-BDF1-4250D9D90813}" type="presOf" srcId="{912127D1-7D63-46C8-A02F-625015896815}" destId="{39BD5CF1-788D-463B-9BC7-92917C7E08B6}" srcOrd="0" destOrd="0" presId="urn:microsoft.com/office/officeart/2018/2/layout/IconVerticalSolidList"/>
    <dgm:cxn modelId="{664145A3-2EA1-4E78-81E2-C76D75071C76}" srcId="{5CC31DCC-01A5-4891-A226-32D82E427CF6}" destId="{5AE6E19B-DBF9-42FE-829E-763B69853B9D}" srcOrd="3" destOrd="0" parTransId="{1133A828-0304-44F7-BA71-8DC4B5367CEE}" sibTransId="{D65F42E2-974F-4C5D-B3D8-7500062930D2}"/>
    <dgm:cxn modelId="{0AD213B2-8487-4D27-B8A7-EC7E3953B1A5}" type="presOf" srcId="{024F0400-F78B-4C00-886E-1A0E5A3266BF}" destId="{E4E928A0-4671-4088-82B3-5898860D218C}" srcOrd="0" destOrd="0" presId="urn:microsoft.com/office/officeart/2018/2/layout/IconVerticalSolidList"/>
    <dgm:cxn modelId="{AFB272BE-A585-4C97-82B7-DE5465F63D95}" type="presOf" srcId="{5AE6E19B-DBF9-42FE-829E-763B69853B9D}" destId="{43AF9C36-00CF-4CBD-BA17-27291D36260F}" srcOrd="0" destOrd="0" presId="urn:microsoft.com/office/officeart/2018/2/layout/IconVerticalSolidList"/>
    <dgm:cxn modelId="{353E81D0-C091-494C-9FA0-193C5599D5BF}" type="presOf" srcId="{5CC31DCC-01A5-4891-A226-32D82E427CF6}" destId="{E12CDF32-BF71-4511-BB5D-23C3816B88FF}" srcOrd="0" destOrd="0" presId="urn:microsoft.com/office/officeart/2018/2/layout/IconVerticalSolidList"/>
    <dgm:cxn modelId="{77D375E8-3477-4F82-9803-7DE5D283B271}" srcId="{5CC31DCC-01A5-4891-A226-32D82E427CF6}" destId="{024F0400-F78B-4C00-886E-1A0E5A3266BF}" srcOrd="0" destOrd="0" parTransId="{252441FC-F4EC-499E-9693-AF532D33908E}" sibTransId="{C82DA865-C4F3-4C61-B593-A5D265B254D6}"/>
    <dgm:cxn modelId="{70DA2A54-3255-46A7-9C79-20812E382F9C}" type="presParOf" srcId="{E12CDF32-BF71-4511-BB5D-23C3816B88FF}" destId="{378A2E24-5B73-46A4-B2E7-CF77802723F5}" srcOrd="0" destOrd="0" presId="urn:microsoft.com/office/officeart/2018/2/layout/IconVerticalSolidList"/>
    <dgm:cxn modelId="{B9E11F9B-8594-4485-B5EA-575BB1564D73}" type="presParOf" srcId="{378A2E24-5B73-46A4-B2E7-CF77802723F5}" destId="{CC4FA2EB-DF1B-41BC-B05B-1799086CD508}" srcOrd="0" destOrd="0" presId="urn:microsoft.com/office/officeart/2018/2/layout/IconVerticalSolidList"/>
    <dgm:cxn modelId="{2BA5C437-B364-4AE0-9B6A-BF46C69B5313}" type="presParOf" srcId="{378A2E24-5B73-46A4-B2E7-CF77802723F5}" destId="{0A2E3DCE-FCAB-4ACB-95BF-981710CAE35B}" srcOrd="1" destOrd="0" presId="urn:microsoft.com/office/officeart/2018/2/layout/IconVerticalSolidList"/>
    <dgm:cxn modelId="{2D6D8CD3-826A-4125-92B6-51AA866EDE29}" type="presParOf" srcId="{378A2E24-5B73-46A4-B2E7-CF77802723F5}" destId="{C37760F7-B293-4143-A37F-76297402312F}" srcOrd="2" destOrd="0" presId="urn:microsoft.com/office/officeart/2018/2/layout/IconVerticalSolidList"/>
    <dgm:cxn modelId="{E130E6A0-2BE1-437F-B72C-8FBAB500FD8A}" type="presParOf" srcId="{378A2E24-5B73-46A4-B2E7-CF77802723F5}" destId="{E4E928A0-4671-4088-82B3-5898860D218C}" srcOrd="3" destOrd="0" presId="urn:microsoft.com/office/officeart/2018/2/layout/IconVerticalSolidList"/>
    <dgm:cxn modelId="{DCC342D1-BF84-4FC6-9DD9-AF2E8D96E7B3}" type="presParOf" srcId="{E12CDF32-BF71-4511-BB5D-23C3816B88FF}" destId="{53AA8F68-B8AA-4EBB-95CE-B7552C1141F6}" srcOrd="1" destOrd="0" presId="urn:microsoft.com/office/officeart/2018/2/layout/IconVerticalSolidList"/>
    <dgm:cxn modelId="{89053A6B-6F56-46E4-9AED-D33C4882E17C}" type="presParOf" srcId="{E12CDF32-BF71-4511-BB5D-23C3816B88FF}" destId="{4FA408C0-0E06-40CE-A2B8-8490B87C24B7}" srcOrd="2" destOrd="0" presId="urn:microsoft.com/office/officeart/2018/2/layout/IconVerticalSolidList"/>
    <dgm:cxn modelId="{0B1D90AA-BDD5-4011-A14A-6D8D8318B909}" type="presParOf" srcId="{4FA408C0-0E06-40CE-A2B8-8490B87C24B7}" destId="{BE5EB0A3-F92D-415B-9A78-F9C77A8662AD}" srcOrd="0" destOrd="0" presId="urn:microsoft.com/office/officeart/2018/2/layout/IconVerticalSolidList"/>
    <dgm:cxn modelId="{020D7F7A-5A14-423E-9DE2-E284D058EA22}" type="presParOf" srcId="{4FA408C0-0E06-40CE-A2B8-8490B87C24B7}" destId="{E7676B36-C2C9-47A3-BAF4-4A0DA11659D2}" srcOrd="1" destOrd="0" presId="urn:microsoft.com/office/officeart/2018/2/layout/IconVerticalSolidList"/>
    <dgm:cxn modelId="{5721660E-5D54-4452-8FE5-33C93E793E5A}" type="presParOf" srcId="{4FA408C0-0E06-40CE-A2B8-8490B87C24B7}" destId="{47913BFE-B3CD-4A77-8273-646D1D384C99}" srcOrd="2" destOrd="0" presId="urn:microsoft.com/office/officeart/2018/2/layout/IconVerticalSolidList"/>
    <dgm:cxn modelId="{C2F48A6A-A943-4E08-929A-C97B31DBC283}" type="presParOf" srcId="{4FA408C0-0E06-40CE-A2B8-8490B87C24B7}" destId="{39BD5CF1-788D-463B-9BC7-92917C7E08B6}" srcOrd="3" destOrd="0" presId="urn:microsoft.com/office/officeart/2018/2/layout/IconVerticalSolidList"/>
    <dgm:cxn modelId="{4C023293-1A75-4861-9FE4-C6314C63287F}" type="presParOf" srcId="{E12CDF32-BF71-4511-BB5D-23C3816B88FF}" destId="{72493423-99B3-4643-B454-E319F9143B71}" srcOrd="3" destOrd="0" presId="urn:microsoft.com/office/officeart/2018/2/layout/IconVerticalSolidList"/>
    <dgm:cxn modelId="{3B57D144-9FAF-4E72-84AA-1A913B96A41E}" type="presParOf" srcId="{E12CDF32-BF71-4511-BB5D-23C3816B88FF}" destId="{ED711273-4571-43A9-A6AA-A6AB834FF1EE}" srcOrd="4" destOrd="0" presId="urn:microsoft.com/office/officeart/2018/2/layout/IconVerticalSolidList"/>
    <dgm:cxn modelId="{B0F3D311-B365-4019-8F7D-41612D6AB879}" type="presParOf" srcId="{ED711273-4571-43A9-A6AA-A6AB834FF1EE}" destId="{D08C72F4-69E5-49F0-9304-390A62BBEF78}" srcOrd="0" destOrd="0" presId="urn:microsoft.com/office/officeart/2018/2/layout/IconVerticalSolidList"/>
    <dgm:cxn modelId="{3764BBB2-3482-4146-A3DA-0409D6894446}" type="presParOf" srcId="{ED711273-4571-43A9-A6AA-A6AB834FF1EE}" destId="{569E197F-201F-4908-88C9-89529C025F86}" srcOrd="1" destOrd="0" presId="urn:microsoft.com/office/officeart/2018/2/layout/IconVerticalSolidList"/>
    <dgm:cxn modelId="{6A7C82BC-B604-47D2-8E1F-F0F0A32802FD}" type="presParOf" srcId="{ED711273-4571-43A9-A6AA-A6AB834FF1EE}" destId="{9D241149-D473-41FB-8C86-DC69A63E8AA5}" srcOrd="2" destOrd="0" presId="urn:microsoft.com/office/officeart/2018/2/layout/IconVerticalSolidList"/>
    <dgm:cxn modelId="{FF2C7814-D119-40A3-B9D9-658E6A4ACDDC}" type="presParOf" srcId="{ED711273-4571-43A9-A6AA-A6AB834FF1EE}" destId="{1BBD8DD0-F8F9-4B7F-9831-B1E490AEBA5A}" srcOrd="3" destOrd="0" presId="urn:microsoft.com/office/officeart/2018/2/layout/IconVerticalSolidList"/>
    <dgm:cxn modelId="{2EDC8829-BE84-4014-A9B9-F60E1F4B0444}" type="presParOf" srcId="{E12CDF32-BF71-4511-BB5D-23C3816B88FF}" destId="{06A49CD2-383E-47F1-B734-C132E2996620}" srcOrd="5" destOrd="0" presId="urn:microsoft.com/office/officeart/2018/2/layout/IconVerticalSolidList"/>
    <dgm:cxn modelId="{6C29DD53-FC11-4116-92B2-23B947586B91}" type="presParOf" srcId="{E12CDF32-BF71-4511-BB5D-23C3816B88FF}" destId="{EDC72882-5788-4F76-AE05-15E8BCD0F748}" srcOrd="6" destOrd="0" presId="urn:microsoft.com/office/officeart/2018/2/layout/IconVerticalSolidList"/>
    <dgm:cxn modelId="{CC9972F0-5563-4D7B-83C4-AAC8276B7B7A}" type="presParOf" srcId="{EDC72882-5788-4F76-AE05-15E8BCD0F748}" destId="{520C843C-DCB8-4FCF-BC12-1B9D2C41E95E}" srcOrd="0" destOrd="0" presId="urn:microsoft.com/office/officeart/2018/2/layout/IconVerticalSolidList"/>
    <dgm:cxn modelId="{0995F0EF-805D-4161-92EF-A1F9EBCC01C9}" type="presParOf" srcId="{EDC72882-5788-4F76-AE05-15E8BCD0F748}" destId="{BFAAD742-20B5-4F44-9C0B-DAEAF6A3EEB7}" srcOrd="1" destOrd="0" presId="urn:microsoft.com/office/officeart/2018/2/layout/IconVerticalSolidList"/>
    <dgm:cxn modelId="{D19B4225-D22C-4B58-9228-CC8C719A1991}" type="presParOf" srcId="{EDC72882-5788-4F76-AE05-15E8BCD0F748}" destId="{5EDC93A0-DAB8-405B-9C5F-A8D108788327}" srcOrd="2" destOrd="0" presId="urn:microsoft.com/office/officeart/2018/2/layout/IconVerticalSolidList"/>
    <dgm:cxn modelId="{A9C4CB35-4D9B-4733-898D-599729ED4527}" type="presParOf" srcId="{EDC72882-5788-4F76-AE05-15E8BCD0F748}" destId="{43AF9C36-00CF-4CBD-BA17-27291D36260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FA2EB-DF1B-41BC-B05B-1799086CD508}">
      <dsp:nvSpPr>
        <dsp:cNvPr id="0" name=""/>
        <dsp:cNvSpPr/>
      </dsp:nvSpPr>
      <dsp:spPr>
        <a:xfrm>
          <a:off x="0" y="2111"/>
          <a:ext cx="7728267" cy="10701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2E3DCE-FCAB-4ACB-95BF-981710CAE35B}">
      <dsp:nvSpPr>
        <dsp:cNvPr id="0" name=""/>
        <dsp:cNvSpPr/>
      </dsp:nvSpPr>
      <dsp:spPr>
        <a:xfrm>
          <a:off x="323713" y="242889"/>
          <a:ext cx="588569" cy="5885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E928A0-4671-4088-82B3-5898860D218C}">
      <dsp:nvSpPr>
        <dsp:cNvPr id="0" name=""/>
        <dsp:cNvSpPr/>
      </dsp:nvSpPr>
      <dsp:spPr>
        <a:xfrm>
          <a:off x="1235996" y="2111"/>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es-ES" sz="2000" b="1" kern="1200"/>
            <a:t>CONSEJO JURÍDICO, ASISTENCIA  Y REPRESENTACIÓN JURÍDICA</a:t>
          </a:r>
          <a:endParaRPr lang="en-US" sz="2000" kern="1200"/>
        </a:p>
      </dsp:txBody>
      <dsp:txXfrm>
        <a:off x="1235996" y="2111"/>
        <a:ext cx="6492270" cy="1070126"/>
      </dsp:txXfrm>
    </dsp:sp>
    <dsp:sp modelId="{BE5EB0A3-F92D-415B-9A78-F9C77A8662AD}">
      <dsp:nvSpPr>
        <dsp:cNvPr id="0" name=""/>
        <dsp:cNvSpPr/>
      </dsp:nvSpPr>
      <dsp:spPr>
        <a:xfrm>
          <a:off x="0" y="1339769"/>
          <a:ext cx="7728267" cy="10701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676B36-C2C9-47A3-BAF4-4A0DA11659D2}">
      <dsp:nvSpPr>
        <dsp:cNvPr id="0" name=""/>
        <dsp:cNvSpPr/>
      </dsp:nvSpPr>
      <dsp:spPr>
        <a:xfrm>
          <a:off x="323713" y="1580548"/>
          <a:ext cx="588569" cy="5885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9BD5CF1-788D-463B-9BC7-92917C7E08B6}">
      <dsp:nvSpPr>
        <dsp:cNvPr id="0" name=""/>
        <dsp:cNvSpPr/>
      </dsp:nvSpPr>
      <dsp:spPr>
        <a:xfrm>
          <a:off x="1235996" y="1339769"/>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es-ES" sz="2000" b="1" kern="1200"/>
            <a:t>Art.15 a 19</a:t>
          </a:r>
          <a:endParaRPr lang="en-US" sz="2000" kern="1200"/>
        </a:p>
      </dsp:txBody>
      <dsp:txXfrm>
        <a:off x="1235996" y="1339769"/>
        <a:ext cx="6492270" cy="1070126"/>
      </dsp:txXfrm>
    </dsp:sp>
    <dsp:sp modelId="{D08C72F4-69E5-49F0-9304-390A62BBEF78}">
      <dsp:nvSpPr>
        <dsp:cNvPr id="0" name=""/>
        <dsp:cNvSpPr/>
      </dsp:nvSpPr>
      <dsp:spPr>
        <a:xfrm>
          <a:off x="0" y="2677427"/>
          <a:ext cx="7728267" cy="10701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9E197F-201F-4908-88C9-89529C025F86}">
      <dsp:nvSpPr>
        <dsp:cNvPr id="0" name=""/>
        <dsp:cNvSpPr/>
      </dsp:nvSpPr>
      <dsp:spPr>
        <a:xfrm>
          <a:off x="323713" y="2918206"/>
          <a:ext cx="588569" cy="5885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BD8DD0-F8F9-4B7F-9831-B1E490AEBA5A}">
      <dsp:nvSpPr>
        <dsp:cNvPr id="0" name=""/>
        <dsp:cNvSpPr/>
      </dsp:nvSpPr>
      <dsp:spPr>
        <a:xfrm>
          <a:off x="1235996" y="2677427"/>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es-ES" sz="2000" kern="1200" dirty="0"/>
            <a:t>Derecho a </a:t>
          </a:r>
          <a:r>
            <a:rPr lang="es-ES" sz="2000" b="1" kern="1200" dirty="0"/>
            <a:t>consejo jurídico </a:t>
          </a:r>
          <a:r>
            <a:rPr lang="es-ES" sz="2000" kern="1200" dirty="0"/>
            <a:t>gratuito para la formulación de la solicitud individual y a asistencia jurídica y representación legal (artículo 8).</a:t>
          </a:r>
          <a:endParaRPr lang="en-US" sz="2000" kern="1200" dirty="0"/>
        </a:p>
      </dsp:txBody>
      <dsp:txXfrm>
        <a:off x="1235996" y="2677427"/>
        <a:ext cx="6492270" cy="1070126"/>
      </dsp:txXfrm>
    </dsp:sp>
    <dsp:sp modelId="{520C843C-DCB8-4FCF-BC12-1B9D2C41E95E}">
      <dsp:nvSpPr>
        <dsp:cNvPr id="0" name=""/>
        <dsp:cNvSpPr/>
      </dsp:nvSpPr>
      <dsp:spPr>
        <a:xfrm>
          <a:off x="0" y="4015086"/>
          <a:ext cx="7728267" cy="107012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AAD742-20B5-4F44-9C0B-DAEAF6A3EEB7}">
      <dsp:nvSpPr>
        <dsp:cNvPr id="0" name=""/>
        <dsp:cNvSpPr/>
      </dsp:nvSpPr>
      <dsp:spPr>
        <a:xfrm>
          <a:off x="323713" y="4255864"/>
          <a:ext cx="588569" cy="58856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3AF9C36-00CF-4CBD-BA17-27291D36260F}">
      <dsp:nvSpPr>
        <dsp:cNvPr id="0" name=""/>
        <dsp:cNvSpPr/>
      </dsp:nvSpPr>
      <dsp:spPr>
        <a:xfrm>
          <a:off x="1235996" y="4015086"/>
          <a:ext cx="6492270" cy="10701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55" tIns="113255" rIns="113255" bIns="113255" numCol="1" spcCol="1270" anchor="ctr" anchorCtr="0">
          <a:noAutofit/>
        </a:bodyPr>
        <a:lstStyle/>
        <a:p>
          <a:pPr marL="0" lvl="0" indent="0" algn="l" defTabSz="889000">
            <a:lnSpc>
              <a:spcPct val="90000"/>
            </a:lnSpc>
            <a:spcBef>
              <a:spcPct val="0"/>
            </a:spcBef>
            <a:spcAft>
              <a:spcPct val="35000"/>
            </a:spcAft>
            <a:buNone/>
          </a:pPr>
          <a:r>
            <a:rPr lang="es-ES" sz="2000" b="1" kern="1200" dirty="0"/>
            <a:t>Asistencia y representación jurídica (arts. 19-23 + 29): </a:t>
          </a:r>
          <a:r>
            <a:rPr lang="es-ES" sz="2000" kern="1200" dirty="0"/>
            <a:t>obligatorio en fase judicial, potestativo en fase  administrativa </a:t>
          </a:r>
          <a:r>
            <a:rPr lang="es-ES" sz="2000" kern="1200" dirty="0">
              <a:sym typeface="Wingdings" panose="05000000000000000000" pitchFamily="2" charset="2"/>
            </a:rPr>
            <a:t></a:t>
          </a:r>
          <a:r>
            <a:rPr lang="es-ES" sz="2000" kern="1200" dirty="0"/>
            <a:t> depende del EM: España si</a:t>
          </a:r>
          <a:endParaRPr lang="en-US" sz="2000" kern="1200" dirty="0"/>
        </a:p>
      </dsp:txBody>
      <dsp:txXfrm>
        <a:off x="1235996" y="4015086"/>
        <a:ext cx="6492270" cy="107012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14978A-A9D0-4D14-89AB-815F8F83A594}" type="datetimeFigureOut">
              <a:rPr lang="es-ES" smtClean="0"/>
              <a:t>23/09/2026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7E774-0F2A-4AFE-8E02-0F227DD6FA53}" type="slidenum">
              <a:rPr lang="es-ES" smtClean="0"/>
              <a:t>‹Nº›</a:t>
            </a:fld>
            <a:endParaRPr lang="es-ES"/>
          </a:p>
        </p:txBody>
      </p:sp>
    </p:spTree>
    <p:extLst>
      <p:ext uri="{BB962C8B-B14F-4D97-AF65-F5344CB8AC3E}">
        <p14:creationId xmlns:p14="http://schemas.microsoft.com/office/powerpoint/2010/main" val="1500248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Esta diapositiva hace referencia a información del siguiente archivo: https://d.docs.live.net/99953CA0955FEE08/Conferencia%20Universidad%20Cantabria%20nov%2025%20Nuevas%20propuestas%20legislativas%20de%20la%20UE%20despu%C3%A9s%20del%20Pacto%20Migratorio.docx
Informe de la Comisión Europea (junio 2025), Seguimiento y control
</a:t>
            </a:r>
          </a:p>
        </p:txBody>
      </p:sp>
      <p:sp>
        <p:nvSpPr>
          <p:cNvPr id="4" name="Slide Number Placeholder 3"/>
          <p:cNvSpPr>
            <a:spLocks noGrp="1"/>
          </p:cNvSpPr>
          <p:nvPr>
            <p:ph type="sldNum" sz="quarter" idx="5"/>
          </p:nvPr>
        </p:nvSpPr>
        <p:spPr/>
        <p:txBody>
          <a:bodyPr/>
          <a:lstStyle/>
          <a:p>
            <a:pPr rtl="0"/>
            <a:fld id="{BFDD6F49-EBB7-4CCF-97A8-E526BB28BB69}" type="slidenum">
              <a:rPr lang="en-US" smtClean="0"/>
              <a:t>2</a:t>
            </a:fld>
            <a:endParaRPr lang="en-US"/>
          </a:p>
        </p:txBody>
      </p:sp>
    </p:spTree>
    <p:extLst>
      <p:ext uri="{BB962C8B-B14F-4D97-AF65-F5344CB8AC3E}">
        <p14:creationId xmlns:p14="http://schemas.microsoft.com/office/powerpoint/2010/main" val="1742943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Esta guía no está redactada específicamente para el </a:t>
            </a:r>
            <a:r>
              <a:rPr lang="es-ES" i="1" dirty="0"/>
              <a:t>screening</a:t>
            </a:r>
            <a:r>
              <a:rPr lang="es-ES" dirty="0"/>
              <a:t>, pero es probablemente el documento EUAA más útil para interpretar </a:t>
            </a:r>
            <a:r>
              <a:rPr lang="es-ES" b="1" dirty="0"/>
              <a:t>qué debe entenderse por "representar y asistir“.</a:t>
            </a:r>
          </a:p>
          <a:p>
            <a:r>
              <a:rPr lang="es-ES" b="1" dirty="0"/>
              <a:t>EUAA </a:t>
            </a:r>
            <a:r>
              <a:rPr lang="es-ES" b="1" dirty="0" err="1"/>
              <a:t>Operational</a:t>
            </a:r>
            <a:r>
              <a:rPr lang="es-ES" b="1" dirty="0"/>
              <a:t> </a:t>
            </a:r>
            <a:r>
              <a:rPr lang="es-ES" b="1" dirty="0" err="1"/>
              <a:t>Standards</a:t>
            </a:r>
            <a:r>
              <a:rPr lang="es-ES" b="1" dirty="0"/>
              <a:t> and </a:t>
            </a:r>
            <a:r>
              <a:rPr lang="es-ES" b="1" dirty="0" err="1"/>
              <a:t>Indicators</a:t>
            </a:r>
            <a:r>
              <a:rPr lang="es-ES" b="1" dirty="0"/>
              <a:t> </a:t>
            </a:r>
            <a:r>
              <a:rPr lang="es-ES" b="1" dirty="0" err="1"/>
              <a:t>on</a:t>
            </a:r>
            <a:r>
              <a:rPr lang="es-ES" b="1" dirty="0"/>
              <a:t> </a:t>
            </a:r>
            <a:r>
              <a:rPr lang="es-ES" b="1" dirty="0" err="1"/>
              <a:t>the</a:t>
            </a:r>
            <a:r>
              <a:rPr lang="es-ES" b="1" dirty="0"/>
              <a:t> </a:t>
            </a:r>
            <a:r>
              <a:rPr lang="es-ES" b="1" dirty="0" err="1"/>
              <a:t>Asylum</a:t>
            </a:r>
            <a:r>
              <a:rPr lang="es-ES" b="1" dirty="0"/>
              <a:t> </a:t>
            </a:r>
            <a:r>
              <a:rPr lang="es-ES" b="1" dirty="0" err="1"/>
              <a:t>Procedure</a:t>
            </a:r>
            <a:r>
              <a:rPr lang="es-ES" dirty="0"/>
              <a:t> de 2025 contiene referencias específicas al Reglamento de </a:t>
            </a:r>
            <a:r>
              <a:rPr lang="es-ES" dirty="0" err="1"/>
              <a:t>Triaje</a:t>
            </a:r>
            <a:r>
              <a:rPr lang="es-ES" dirty="0"/>
              <a:t>:</a:t>
            </a:r>
          </a:p>
        </p:txBody>
      </p:sp>
      <p:sp>
        <p:nvSpPr>
          <p:cNvPr id="4" name="Marcador de número de diapositiva 3"/>
          <p:cNvSpPr>
            <a:spLocks noGrp="1"/>
          </p:cNvSpPr>
          <p:nvPr>
            <p:ph type="sldNum" sz="quarter" idx="5"/>
          </p:nvPr>
        </p:nvSpPr>
        <p:spPr/>
        <p:txBody>
          <a:bodyPr/>
          <a:lstStyle/>
          <a:p>
            <a:fld id="{AD47E774-0F2A-4AFE-8E02-0F227DD6FA53}" type="slidenum">
              <a:rPr lang="es-ES" smtClean="0"/>
              <a:t>15</a:t>
            </a:fld>
            <a:endParaRPr lang="es-ES"/>
          </a:p>
        </p:txBody>
      </p:sp>
    </p:spTree>
    <p:extLst>
      <p:ext uri="{BB962C8B-B14F-4D97-AF65-F5344CB8AC3E}">
        <p14:creationId xmlns:p14="http://schemas.microsoft.com/office/powerpoint/2010/main" val="1361220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4F77-9D40-8FCC-E87F-C2197AA83A5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B15B72E-7AAB-C54C-57AE-3FD4517B1119}"/>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CA44671-A564-4ACD-D3F9-D723354894DF}"/>
              </a:ext>
            </a:extLst>
          </p:cNvPr>
          <p:cNvSpPr>
            <a:spLocks noGrp="1"/>
          </p:cNvSpPr>
          <p:nvPr>
            <p:ph type="body" idx="1"/>
          </p:nvPr>
        </p:nvSpPr>
        <p:spPr/>
        <p:txBody>
          <a:bodyPr/>
          <a:lstStyle/>
          <a:p>
            <a:r>
              <a:rPr lang="es-ES" dirty="0"/>
              <a:t>Esta guía no está redactada específicamente para el </a:t>
            </a:r>
            <a:r>
              <a:rPr lang="es-ES" i="1" dirty="0"/>
              <a:t>screening</a:t>
            </a:r>
            <a:r>
              <a:rPr lang="es-ES" dirty="0"/>
              <a:t>, pero es probablemente el documento EUAA más útil para interpretar </a:t>
            </a:r>
            <a:r>
              <a:rPr lang="es-ES" b="1" dirty="0"/>
              <a:t>qué debe entenderse por "representar y asistir“.</a:t>
            </a:r>
          </a:p>
          <a:p>
            <a:r>
              <a:rPr lang="es-ES" b="1" dirty="0"/>
              <a:t>EUAA </a:t>
            </a:r>
            <a:r>
              <a:rPr lang="es-ES" b="1" dirty="0" err="1"/>
              <a:t>Operational</a:t>
            </a:r>
            <a:r>
              <a:rPr lang="es-ES" b="1" dirty="0"/>
              <a:t> </a:t>
            </a:r>
            <a:r>
              <a:rPr lang="es-ES" b="1" dirty="0" err="1"/>
              <a:t>Standards</a:t>
            </a:r>
            <a:r>
              <a:rPr lang="es-ES" b="1" dirty="0"/>
              <a:t> and </a:t>
            </a:r>
            <a:r>
              <a:rPr lang="es-ES" b="1" dirty="0" err="1"/>
              <a:t>Indicators</a:t>
            </a:r>
            <a:r>
              <a:rPr lang="es-ES" b="1" dirty="0"/>
              <a:t> </a:t>
            </a:r>
            <a:r>
              <a:rPr lang="es-ES" b="1" dirty="0" err="1"/>
              <a:t>on</a:t>
            </a:r>
            <a:r>
              <a:rPr lang="es-ES" b="1" dirty="0"/>
              <a:t> </a:t>
            </a:r>
            <a:r>
              <a:rPr lang="es-ES" b="1" dirty="0" err="1"/>
              <a:t>the</a:t>
            </a:r>
            <a:r>
              <a:rPr lang="es-ES" b="1" dirty="0"/>
              <a:t> </a:t>
            </a:r>
            <a:r>
              <a:rPr lang="es-ES" b="1" dirty="0" err="1"/>
              <a:t>Asylum</a:t>
            </a:r>
            <a:r>
              <a:rPr lang="es-ES" b="1" dirty="0"/>
              <a:t> </a:t>
            </a:r>
            <a:r>
              <a:rPr lang="es-ES" b="1" dirty="0" err="1"/>
              <a:t>Procedure</a:t>
            </a:r>
            <a:r>
              <a:rPr lang="es-ES" dirty="0"/>
              <a:t> de 2025 contiene referencias específicas al Reglamento de </a:t>
            </a:r>
            <a:r>
              <a:rPr lang="es-ES" dirty="0" err="1"/>
              <a:t>Triaje</a:t>
            </a:r>
            <a:r>
              <a:rPr lang="es-ES" dirty="0"/>
              <a:t>:</a:t>
            </a:r>
          </a:p>
        </p:txBody>
      </p:sp>
      <p:sp>
        <p:nvSpPr>
          <p:cNvPr id="4" name="Marcador de número de diapositiva 3">
            <a:extLst>
              <a:ext uri="{FF2B5EF4-FFF2-40B4-BE49-F238E27FC236}">
                <a16:creationId xmlns:a16="http://schemas.microsoft.com/office/drawing/2014/main" id="{C9E862E9-F001-1EA6-3715-23C5D16FCD86}"/>
              </a:ext>
            </a:extLst>
          </p:cNvPr>
          <p:cNvSpPr>
            <a:spLocks noGrp="1"/>
          </p:cNvSpPr>
          <p:nvPr>
            <p:ph type="sldNum" sz="quarter" idx="5"/>
          </p:nvPr>
        </p:nvSpPr>
        <p:spPr/>
        <p:txBody>
          <a:bodyPr/>
          <a:lstStyle/>
          <a:p>
            <a:fld id="{AD47E774-0F2A-4AFE-8E02-0F227DD6FA53}" type="slidenum">
              <a:rPr lang="es-ES" smtClean="0"/>
              <a:t>16</a:t>
            </a:fld>
            <a:endParaRPr lang="es-ES"/>
          </a:p>
        </p:txBody>
      </p:sp>
    </p:spTree>
    <p:extLst>
      <p:ext uri="{BB962C8B-B14F-4D97-AF65-F5344CB8AC3E}">
        <p14:creationId xmlns:p14="http://schemas.microsoft.com/office/powerpoint/2010/main" val="1811744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D47E774-0F2A-4AFE-8E02-0F227DD6FA53}" type="slidenum">
              <a:rPr lang="es-ES" smtClean="0"/>
              <a:t>17</a:t>
            </a:fld>
            <a:endParaRPr lang="es-ES"/>
          </a:p>
        </p:txBody>
      </p:sp>
    </p:spTree>
    <p:extLst>
      <p:ext uri="{BB962C8B-B14F-4D97-AF65-F5344CB8AC3E}">
        <p14:creationId xmlns:p14="http://schemas.microsoft.com/office/powerpoint/2010/main" val="2259900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F38A2-1637-5F9E-D2F0-D655CF1B67E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ECE4989-4F2C-51F7-C503-76B3A4FF278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015BEDC-19CA-1AFF-C064-2EC572BF100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D9929C91-AC5D-83F1-4F75-3589B6447365}"/>
              </a:ext>
            </a:extLst>
          </p:cNvPr>
          <p:cNvSpPr>
            <a:spLocks noGrp="1"/>
          </p:cNvSpPr>
          <p:nvPr>
            <p:ph type="sldNum" sz="quarter" idx="5"/>
          </p:nvPr>
        </p:nvSpPr>
        <p:spPr/>
        <p:txBody>
          <a:bodyPr/>
          <a:lstStyle/>
          <a:p>
            <a:fld id="{AD47E774-0F2A-4AFE-8E02-0F227DD6FA53}" type="slidenum">
              <a:rPr lang="es-ES" smtClean="0"/>
              <a:t>18</a:t>
            </a:fld>
            <a:endParaRPr lang="es-ES"/>
          </a:p>
        </p:txBody>
      </p:sp>
    </p:spTree>
    <p:extLst>
      <p:ext uri="{BB962C8B-B14F-4D97-AF65-F5344CB8AC3E}">
        <p14:creationId xmlns:p14="http://schemas.microsoft.com/office/powerpoint/2010/main" val="2979594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DD0F8-BB0D-A4C9-4EA0-0DC6E719B6C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2521568-42B2-FC39-A5DA-95846C6C827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9A948FF-5F5F-4667-5C30-9A821531B6D2}"/>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439E0E30-9AB1-156C-8844-3143B9391774}"/>
              </a:ext>
            </a:extLst>
          </p:cNvPr>
          <p:cNvSpPr>
            <a:spLocks noGrp="1"/>
          </p:cNvSpPr>
          <p:nvPr>
            <p:ph type="sldNum" sz="quarter" idx="5"/>
          </p:nvPr>
        </p:nvSpPr>
        <p:spPr/>
        <p:txBody>
          <a:bodyPr/>
          <a:lstStyle/>
          <a:p>
            <a:fld id="{AD47E774-0F2A-4AFE-8E02-0F227DD6FA53}" type="slidenum">
              <a:rPr lang="es-ES" smtClean="0"/>
              <a:t>19</a:t>
            </a:fld>
            <a:endParaRPr lang="es-ES"/>
          </a:p>
        </p:txBody>
      </p:sp>
    </p:spTree>
    <p:extLst>
      <p:ext uri="{BB962C8B-B14F-4D97-AF65-F5344CB8AC3E}">
        <p14:creationId xmlns:p14="http://schemas.microsoft.com/office/powerpoint/2010/main" val="2615800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C140B-8402-401E-D95C-4DB3E0587B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7765279-9CC4-64FA-D66E-A99A2C17CB5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7EDF583-D4F9-F115-FA9A-DEC98F9F79F5}"/>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BA70F53-9A76-B7FB-67A3-9D6FEF7109E7}"/>
              </a:ext>
            </a:extLst>
          </p:cNvPr>
          <p:cNvSpPr>
            <a:spLocks noGrp="1"/>
          </p:cNvSpPr>
          <p:nvPr>
            <p:ph type="sldNum" sz="quarter" idx="5"/>
          </p:nvPr>
        </p:nvSpPr>
        <p:spPr/>
        <p:txBody>
          <a:bodyPr/>
          <a:lstStyle/>
          <a:p>
            <a:fld id="{AD47E774-0F2A-4AFE-8E02-0F227DD6FA53}" type="slidenum">
              <a:rPr lang="es-ES" smtClean="0"/>
              <a:t>21</a:t>
            </a:fld>
            <a:endParaRPr lang="es-ES"/>
          </a:p>
        </p:txBody>
      </p:sp>
    </p:spTree>
    <p:extLst>
      <p:ext uri="{BB962C8B-B14F-4D97-AF65-F5344CB8AC3E}">
        <p14:creationId xmlns:p14="http://schemas.microsoft.com/office/powerpoint/2010/main" val="2164364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Encabezado de sección">
    <p:bg>
      <p:bgRef idx="1001">
        <a:schemeClr val="bg1"/>
      </p:bgRef>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827A12A6-507C-2714-2F24-09ADE11584C5}"/>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Título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562856"/>
          </a:xfrm>
        </p:spPr>
        <p:txBody>
          <a:bodyPr rtlCol="0" anchor="b">
            <a:normAutofit/>
          </a:bodyPr>
          <a:lstStyle>
            <a:lvl1pPr>
              <a:defRPr sz="8000">
                <a:solidFill>
                  <a:schemeClr val="tx2"/>
                </a:solidFill>
              </a:defRPr>
            </a:lvl1pPr>
          </a:lstStyle>
          <a:p>
            <a:pPr rtl="0"/>
            <a:r>
              <a:rPr lang="es"/>
              <a:t>Haga clic para modificar el estilo de título del patrón</a:t>
            </a:r>
            <a:endParaRPr lang="en-US" dirty="0"/>
          </a:p>
        </p:txBody>
      </p:sp>
      <p:sp>
        <p:nvSpPr>
          <p:cNvPr id="4" name="Marcador de fecha 3">
            <a:extLst>
              <a:ext uri="{FF2B5EF4-FFF2-40B4-BE49-F238E27FC236}">
                <a16:creationId xmlns:a16="http://schemas.microsoft.com/office/drawing/2014/main" id="{8F845713-EE4C-7615-B812-531C14CF0CA2}"/>
              </a:ext>
            </a:extLst>
          </p:cNvPr>
          <p:cNvSpPr>
            <a:spLocks noGrp="1"/>
          </p:cNvSpPr>
          <p:nvPr>
            <p:ph type="dt" sz="half" idx="10"/>
          </p:nvPr>
        </p:nvSpPr>
        <p:spPr/>
        <p:txBody>
          <a:bodyPr rtlCol="0"/>
          <a:lstStyle>
            <a:lvl1pPr>
              <a:defRPr>
                <a:solidFill>
                  <a:schemeClr val="tx2"/>
                </a:solidFill>
              </a:defRPr>
            </a:lvl1pPr>
          </a:lstStyle>
          <a:p>
            <a:pPr rtl="0"/>
            <a:r>
              <a:rPr lang="en-US"/>
              <a:t>20/2/2025</a:t>
            </a:r>
            <a:endParaRPr lang="en-US" dirty="0"/>
          </a:p>
        </p:txBody>
      </p:sp>
      <p:sp>
        <p:nvSpPr>
          <p:cNvPr id="5" name="Marcador de pie de página 4">
            <a:extLst>
              <a:ext uri="{FF2B5EF4-FFF2-40B4-BE49-F238E27FC236}">
                <a16:creationId xmlns:a16="http://schemas.microsoft.com/office/drawing/2014/main" id="{9F1849E7-8E94-3B02-239C-AAB481596BFD}"/>
              </a:ext>
            </a:extLst>
          </p:cNvPr>
          <p:cNvSpPr>
            <a:spLocks noGrp="1"/>
          </p:cNvSpPr>
          <p:nvPr>
            <p:ph type="ftr" sz="quarter" idx="11"/>
          </p:nvPr>
        </p:nvSpPr>
        <p:spPr/>
        <p:txBody>
          <a:bodyPr rtlCol="0"/>
          <a:lstStyle>
            <a:lvl1pPr>
              <a:defRPr>
                <a:solidFill>
                  <a:schemeClr val="tx2"/>
                </a:solidFill>
              </a:defRPr>
            </a:lvl1pPr>
          </a:lstStyle>
          <a:p>
            <a:pPr rtl="0"/>
            <a:r>
              <a:rPr lang="es"/>
              <a:t>Ejemplo de Texto de pie de página</a:t>
            </a:r>
          </a:p>
        </p:txBody>
      </p:sp>
      <p:sp>
        <p:nvSpPr>
          <p:cNvPr id="6" name="Marcador de número de diapositiva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rtlCol="0"/>
          <a:lstStyle>
            <a:lvl1pPr>
              <a:defRPr>
                <a:solidFill>
                  <a:schemeClr val="tx2"/>
                </a:solidFill>
              </a:defRPr>
            </a:lvl1pPr>
          </a:lstStyle>
          <a:p>
            <a:pPr rtl="0"/>
            <a:fld id="{84145AC3-CC88-4C8A-A6CE-8D44921B6A23}" type="slidenum">
              <a:rPr lang="en-US" smtClean="0"/>
              <a:pPr rtl="0"/>
              <a:t>‹Nº›</a:t>
            </a:fld>
            <a:endParaRPr lang="en-US"/>
          </a:p>
        </p:txBody>
      </p:sp>
    </p:spTree>
    <p:extLst>
      <p:ext uri="{BB962C8B-B14F-4D97-AF65-F5344CB8AC3E}">
        <p14:creationId xmlns:p14="http://schemas.microsoft.com/office/powerpoint/2010/main" val="317372161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9/23/2026</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2B9E5A7-24E9-EA4E-E8E4-69A84CE96F90}"/>
              </a:ext>
            </a:extLst>
          </p:cNvPr>
          <p:cNvSpPr>
            <a:spLocks noGrp="1"/>
          </p:cNvSpPr>
          <p:nvPr>
            <p:ph type="subTitle" idx="1"/>
          </p:nvPr>
        </p:nvSpPr>
        <p:spPr>
          <a:xfrm>
            <a:off x="923933" y="1666754"/>
            <a:ext cx="7315200" cy="3565003"/>
          </a:xfrm>
        </p:spPr>
        <p:txBody>
          <a:bodyPr>
            <a:normAutofit lnSpcReduction="10000"/>
          </a:bodyPr>
          <a:lstStyle/>
          <a:p>
            <a:pPr algn="just"/>
            <a:r>
              <a:rPr lang="es-ES" sz="3600" b="1" dirty="0"/>
              <a:t>EL PACTO UE DE MIGRACIÓN  Y ASILO</a:t>
            </a:r>
          </a:p>
          <a:p>
            <a:pPr algn="just"/>
            <a:endParaRPr lang="es-ES" sz="3600" b="1" dirty="0"/>
          </a:p>
          <a:p>
            <a:pPr algn="just"/>
            <a:r>
              <a:rPr lang="es-ES" sz="3000" b="1" dirty="0"/>
              <a:t>CURSO DE ACCESO Y RECICLAJE Turno de Oficio ICACS</a:t>
            </a:r>
          </a:p>
          <a:p>
            <a:pPr algn="just"/>
            <a:endParaRPr lang="es-ES" sz="3000" b="1" dirty="0"/>
          </a:p>
          <a:p>
            <a:pPr algn="just"/>
            <a:r>
              <a:rPr lang="es-ES" sz="3000" b="1" dirty="0"/>
              <a:t>17 de septiembre de 2026</a:t>
            </a:r>
          </a:p>
        </p:txBody>
      </p:sp>
      <p:sp>
        <p:nvSpPr>
          <p:cNvPr id="4" name="CuadroTexto 3">
            <a:extLst>
              <a:ext uri="{FF2B5EF4-FFF2-40B4-BE49-F238E27FC236}">
                <a16:creationId xmlns:a16="http://schemas.microsoft.com/office/drawing/2014/main" id="{14F80081-FBFF-0286-F112-50FEE8CA5349}"/>
              </a:ext>
            </a:extLst>
          </p:cNvPr>
          <p:cNvSpPr txBox="1"/>
          <p:nvPr/>
        </p:nvSpPr>
        <p:spPr>
          <a:xfrm>
            <a:off x="9227838" y="3449255"/>
            <a:ext cx="2964162" cy="1569660"/>
          </a:xfrm>
          <a:prstGeom prst="rect">
            <a:avLst/>
          </a:prstGeom>
          <a:noFill/>
          <a:ln>
            <a:solidFill>
              <a:schemeClr val="accent5">
                <a:lumMod val="50000"/>
              </a:schemeClr>
            </a:solidFill>
          </a:ln>
        </p:spPr>
        <p:txBody>
          <a:bodyPr wrap="square" rtlCol="0">
            <a:spAutoFit/>
          </a:bodyPr>
          <a:lstStyle/>
          <a:p>
            <a:r>
              <a:rPr lang="es-ES" sz="2400" b="1" dirty="0">
                <a:solidFill>
                  <a:srgbClr val="0070C0"/>
                </a:solidFill>
              </a:rPr>
              <a:t>PONENTE:</a:t>
            </a:r>
          </a:p>
          <a:p>
            <a:r>
              <a:rPr lang="es-ES" sz="2400" b="1" dirty="0">
                <a:solidFill>
                  <a:srgbClr val="0070C0"/>
                </a:solidFill>
              </a:rPr>
              <a:t>Noemí Alarcón</a:t>
            </a:r>
          </a:p>
          <a:p>
            <a:r>
              <a:rPr lang="es-ES" sz="2400" dirty="0">
                <a:solidFill>
                  <a:srgbClr val="0070C0"/>
                </a:solidFill>
              </a:rPr>
              <a:t>Abogada </a:t>
            </a:r>
            <a:r>
              <a:rPr lang="es-ES" sz="2400" dirty="0" err="1">
                <a:solidFill>
                  <a:srgbClr val="0070C0"/>
                </a:solidFill>
              </a:rPr>
              <a:t>IcaMálaga</a:t>
            </a:r>
            <a:endParaRPr lang="es-ES" sz="2400" dirty="0">
              <a:solidFill>
                <a:srgbClr val="0070C0"/>
              </a:solidFill>
            </a:endParaRPr>
          </a:p>
          <a:p>
            <a:r>
              <a:rPr lang="es-ES" sz="2400" dirty="0">
                <a:solidFill>
                  <a:srgbClr val="0070C0"/>
                </a:solidFill>
              </a:rPr>
              <a:t>Vice Presidenta CCBE </a:t>
            </a:r>
          </a:p>
        </p:txBody>
      </p:sp>
    </p:spTree>
    <p:extLst>
      <p:ext uri="{BB962C8B-B14F-4D97-AF65-F5344CB8AC3E}">
        <p14:creationId xmlns:p14="http://schemas.microsoft.com/office/powerpoint/2010/main" val="599408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1E23-8DAC-6899-02E5-A5F2CF3DAD20}"/>
              </a:ext>
            </a:extLst>
          </p:cNvPr>
          <p:cNvSpPr>
            <a:spLocks noGrp="1"/>
          </p:cNvSpPr>
          <p:nvPr>
            <p:ph type="title"/>
          </p:nvPr>
        </p:nvSpPr>
        <p:spPr/>
        <p:txBody>
          <a:bodyPr anchor="b">
            <a:normAutofit/>
          </a:bodyPr>
          <a:lstStyle/>
          <a:p>
            <a:r>
              <a:rPr lang="en-US"/>
              <a:t>Aplicación del Pacto de Migración y Asilo</a:t>
            </a:r>
          </a:p>
        </p:txBody>
      </p:sp>
    </p:spTree>
    <p:extLst>
      <p:ext uri="{BB962C8B-B14F-4D97-AF65-F5344CB8AC3E}">
        <p14:creationId xmlns:p14="http://schemas.microsoft.com/office/powerpoint/2010/main" val="1562537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FD08FF5-8786-4E5B-EEF0-52C83CBA4E70}"/>
              </a:ext>
            </a:extLst>
          </p:cNvPr>
          <p:cNvSpPr txBox="1"/>
          <p:nvPr/>
        </p:nvSpPr>
        <p:spPr>
          <a:xfrm>
            <a:off x="1071712" y="1175180"/>
            <a:ext cx="10245213" cy="5539978"/>
          </a:xfrm>
          <a:prstGeom prst="rect">
            <a:avLst/>
          </a:prstGeom>
          <a:noFill/>
        </p:spPr>
        <p:txBody>
          <a:bodyPr wrap="square">
            <a:spAutoFit/>
          </a:bodyPr>
          <a:lstStyle/>
          <a:p>
            <a:r>
              <a:rPr lang="es-ES" sz="2400" b="1" dirty="0">
                <a:solidFill>
                  <a:srgbClr val="000000"/>
                </a:solidFill>
                <a:latin typeface="Calibri" panose="020F0502020204030204" pitchFamily="34" charset="0"/>
              </a:rPr>
              <a:t>Los Reglamentos contenidos en el PEMA son de :</a:t>
            </a:r>
          </a:p>
          <a:p>
            <a:pPr marL="342900" indent="-342900">
              <a:buFontTx/>
              <a:buChar char="-"/>
            </a:pPr>
            <a:r>
              <a:rPr lang="es-ES" sz="2400" b="0" i="0" u="none" strike="noStrike" baseline="0" dirty="0">
                <a:solidFill>
                  <a:srgbClr val="000000"/>
                </a:solidFill>
                <a:latin typeface="Calibri" panose="020F0502020204030204" pitchFamily="34" charset="0"/>
              </a:rPr>
              <a:t>alcance general</a:t>
            </a:r>
            <a:endParaRPr lang="es-ES" sz="2400" dirty="0">
              <a:solidFill>
                <a:srgbClr val="000000"/>
              </a:solidFill>
              <a:latin typeface="Calibri" panose="020F0502020204030204" pitchFamily="34" charset="0"/>
            </a:endParaRPr>
          </a:p>
          <a:p>
            <a:pPr marL="342900" indent="-342900">
              <a:buFontTx/>
              <a:buChar char="-"/>
            </a:pPr>
            <a:r>
              <a:rPr lang="es-ES" sz="2400" b="0" i="0" u="none" strike="noStrike" baseline="0" dirty="0">
                <a:solidFill>
                  <a:srgbClr val="000000"/>
                </a:solidFill>
                <a:latin typeface="Calibri" panose="020F0502020204030204" pitchFamily="34" charset="0"/>
              </a:rPr>
              <a:t>obligatorios en todos sus elementos</a:t>
            </a:r>
            <a:endParaRPr lang="es-ES" sz="2400" dirty="0">
              <a:solidFill>
                <a:srgbClr val="000000"/>
              </a:solidFill>
              <a:latin typeface="Calibri" panose="020F0502020204030204" pitchFamily="34" charset="0"/>
            </a:endParaRPr>
          </a:p>
          <a:p>
            <a:pPr marL="342900" indent="-342900">
              <a:buFontTx/>
              <a:buChar char="-"/>
            </a:pPr>
            <a:r>
              <a:rPr lang="es-ES" sz="2400" b="0" i="0" u="none" strike="noStrike" baseline="0" dirty="0">
                <a:solidFill>
                  <a:srgbClr val="000000"/>
                </a:solidFill>
                <a:latin typeface="Calibri" panose="020F0502020204030204" pitchFamily="34" charset="0"/>
              </a:rPr>
              <a:t>directamente aplicables </a:t>
            </a:r>
          </a:p>
          <a:p>
            <a:endParaRPr lang="es-ES" sz="2400" dirty="0">
              <a:solidFill>
                <a:srgbClr val="000000"/>
              </a:solidFill>
              <a:latin typeface="Calibri" panose="020F0502020204030204" pitchFamily="34" charset="0"/>
            </a:endParaRPr>
          </a:p>
          <a:p>
            <a:pPr marL="342900" lvl="0" indent="-342900">
              <a:buFont typeface="Arial" panose="020B0604020202020204" pitchFamily="34" charset="0"/>
              <a:buChar char="•"/>
            </a:pPr>
            <a:r>
              <a:rPr lang="es-ES" sz="2400" b="1" dirty="0">
                <a:solidFill>
                  <a:srgbClr val="000000"/>
                </a:solidFill>
                <a:latin typeface="Calibri" panose="020F0502020204030204" pitchFamily="34" charset="0"/>
              </a:rPr>
              <a:t>Exclusión de normas incompatibles</a:t>
            </a:r>
            <a:r>
              <a:rPr lang="es-ES" sz="2400" dirty="0">
                <a:solidFill>
                  <a:srgbClr val="000000"/>
                </a:solidFill>
                <a:latin typeface="Calibri" panose="020F0502020204030204" pitchFamily="34" charset="0"/>
              </a:rPr>
              <a:t>: Imposibilidad de aplicar disposiciones nacionales contrarias a las normas sustantivas de la UE.</a:t>
            </a:r>
          </a:p>
          <a:p>
            <a:pPr marL="342900" lvl="0" indent="-342900">
              <a:buFont typeface="Arial" panose="020B0604020202020204" pitchFamily="34" charset="0"/>
              <a:buChar char="•"/>
            </a:pPr>
            <a:r>
              <a:rPr lang="es-ES" sz="2400" b="1" dirty="0">
                <a:solidFill>
                  <a:srgbClr val="000000"/>
                </a:solidFill>
                <a:latin typeface="Calibri" panose="020F0502020204030204" pitchFamily="34" charset="0"/>
              </a:rPr>
              <a:t>Alcance subjetivo amplio</a:t>
            </a:r>
            <a:r>
              <a:rPr lang="es-ES" sz="2400" dirty="0">
                <a:solidFill>
                  <a:srgbClr val="000000"/>
                </a:solidFill>
                <a:latin typeface="Calibri" panose="020F0502020204030204" pitchFamily="34" charset="0"/>
              </a:rPr>
              <a:t>: Obligación aplicable a todas las autoridades nacionales competentes (administrativas y judiciales).</a:t>
            </a:r>
          </a:p>
          <a:p>
            <a:pPr marL="342900" indent="-342900">
              <a:buFont typeface="Arial" panose="020B0604020202020204" pitchFamily="34" charset="0"/>
              <a:buChar char="•"/>
            </a:pPr>
            <a:r>
              <a:rPr lang="es-ES" sz="2400" b="1" dirty="0">
                <a:solidFill>
                  <a:srgbClr val="000000"/>
                </a:solidFill>
                <a:latin typeface="Calibri" panose="020F0502020204030204" pitchFamily="34" charset="0"/>
              </a:rPr>
              <a:t>Efecto Práctico</a:t>
            </a:r>
            <a:r>
              <a:rPr lang="es-ES" sz="2400" dirty="0">
                <a:solidFill>
                  <a:srgbClr val="000000"/>
                </a:solidFill>
                <a:latin typeface="Calibri" panose="020F0502020204030204" pitchFamily="34" charset="0"/>
              </a:rPr>
              <a:t>: inaplicación directa de la norma nacional contraria al dictar resoluciones.</a:t>
            </a:r>
          </a:p>
          <a:p>
            <a:pPr marL="342900" lvl="0" indent="-342900">
              <a:buFont typeface="Arial" panose="020B0604020202020204" pitchFamily="34" charset="0"/>
              <a:buChar char="•"/>
            </a:pPr>
            <a:r>
              <a:rPr lang="es-ES" sz="2400" b="1" dirty="0">
                <a:solidFill>
                  <a:srgbClr val="000000"/>
                </a:solidFill>
                <a:latin typeface="Calibri" panose="020F0502020204030204" pitchFamily="34" charset="0"/>
              </a:rPr>
              <a:t>Fundamento doctrinal</a:t>
            </a:r>
            <a:r>
              <a:rPr lang="es-ES" sz="2400" dirty="0">
                <a:solidFill>
                  <a:srgbClr val="000000"/>
                </a:solidFill>
                <a:latin typeface="Calibri" panose="020F0502020204030204" pitchFamily="34" charset="0"/>
              </a:rPr>
              <a:t>: basado en la jurisprudencia consolidada del Tribunal de Justicia de la Unión Europea (TJUE)</a:t>
            </a:r>
          </a:p>
          <a:p>
            <a:endParaRPr lang="es-ES" sz="2400" b="0" i="0" u="none" strike="noStrike" baseline="0" dirty="0">
              <a:solidFill>
                <a:srgbClr val="000000"/>
              </a:solidFill>
              <a:latin typeface="Calibri" panose="020F0502020204030204" pitchFamily="34" charset="0"/>
            </a:endParaRPr>
          </a:p>
          <a:p>
            <a:endParaRPr lang="es-ES" dirty="0"/>
          </a:p>
        </p:txBody>
      </p:sp>
      <p:sp>
        <p:nvSpPr>
          <p:cNvPr id="5" name="CuadroTexto 4">
            <a:extLst>
              <a:ext uri="{FF2B5EF4-FFF2-40B4-BE49-F238E27FC236}">
                <a16:creationId xmlns:a16="http://schemas.microsoft.com/office/drawing/2014/main" id="{46715374-37CD-09C8-7833-2901F452F084}"/>
              </a:ext>
            </a:extLst>
          </p:cNvPr>
          <p:cNvSpPr txBox="1"/>
          <p:nvPr/>
        </p:nvSpPr>
        <p:spPr>
          <a:xfrm>
            <a:off x="1071713" y="393516"/>
            <a:ext cx="1024521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s-ES" sz="2800" b="1" dirty="0"/>
              <a:t>El Principio de Primacía del Derecho de la Unión Europea</a:t>
            </a:r>
            <a:endParaRPr lang="es-ES" sz="2800" dirty="0"/>
          </a:p>
        </p:txBody>
      </p:sp>
    </p:spTree>
    <p:extLst>
      <p:ext uri="{BB962C8B-B14F-4D97-AF65-F5344CB8AC3E}">
        <p14:creationId xmlns:p14="http://schemas.microsoft.com/office/powerpoint/2010/main" val="3929548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996C3-DB1E-D755-0B23-AB5266AC5C88}"/>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4A0273D-D153-54F7-AAAD-5F9AA22A1407}"/>
              </a:ext>
            </a:extLst>
          </p:cNvPr>
          <p:cNvSpPr txBox="1"/>
          <p:nvPr/>
        </p:nvSpPr>
        <p:spPr>
          <a:xfrm>
            <a:off x="1071712" y="1175180"/>
            <a:ext cx="10245213" cy="2893100"/>
          </a:xfrm>
          <a:prstGeom prst="rect">
            <a:avLst/>
          </a:prstGeom>
          <a:noFill/>
        </p:spPr>
        <p:txBody>
          <a:bodyPr wrap="square">
            <a:spAutoFit/>
          </a:bodyPr>
          <a:lstStyle/>
          <a:p>
            <a:r>
              <a:rPr lang="es-ES" sz="2400" b="0" i="0" u="none" strike="noStrike" baseline="0" dirty="0">
                <a:solidFill>
                  <a:srgbClr val="000000"/>
                </a:solidFill>
                <a:latin typeface="Calibri" panose="020F0502020204030204" pitchFamily="34" charset="0"/>
              </a:rPr>
              <a:t> </a:t>
            </a:r>
            <a:endParaRPr lang="es-ES" dirty="0"/>
          </a:p>
          <a:p>
            <a:pPr algn="just"/>
            <a:r>
              <a:rPr lang="es-ES" sz="2800" dirty="0"/>
              <a:t>Se trata  de un conjunto de normas para gestionar la migración y establecer un </a:t>
            </a:r>
            <a:r>
              <a:rPr lang="es-ES" sz="2800" b="1" dirty="0"/>
              <a:t>sistema común de asilo </a:t>
            </a:r>
            <a:r>
              <a:rPr lang="es-ES" sz="2800" dirty="0"/>
              <a:t>a escala de la Unión Europea. </a:t>
            </a:r>
          </a:p>
          <a:p>
            <a:pPr algn="just"/>
            <a:endParaRPr lang="es-ES" sz="2800" dirty="0"/>
          </a:p>
          <a:p>
            <a:pPr algn="just"/>
            <a:r>
              <a:rPr lang="es-ES" sz="2800" dirty="0"/>
              <a:t>Uno de sus propósitos es implantar procedimientos rápidos y eficaces.</a:t>
            </a:r>
            <a:endParaRPr lang="es-ES" sz="3600" b="0" i="0" u="none" strike="noStrike" baseline="0" dirty="0">
              <a:solidFill>
                <a:srgbClr val="000000"/>
              </a:solidFill>
              <a:latin typeface="Calibri" panose="020F0502020204030204" pitchFamily="34" charset="0"/>
            </a:endParaRPr>
          </a:p>
          <a:p>
            <a:endParaRPr lang="es-ES" dirty="0"/>
          </a:p>
        </p:txBody>
      </p:sp>
      <p:sp>
        <p:nvSpPr>
          <p:cNvPr id="5" name="CuadroTexto 4">
            <a:extLst>
              <a:ext uri="{FF2B5EF4-FFF2-40B4-BE49-F238E27FC236}">
                <a16:creationId xmlns:a16="http://schemas.microsoft.com/office/drawing/2014/main" id="{C7016FD8-574E-7831-2DC0-34CAF13187FA}"/>
              </a:ext>
            </a:extLst>
          </p:cNvPr>
          <p:cNvSpPr txBox="1"/>
          <p:nvPr/>
        </p:nvSpPr>
        <p:spPr>
          <a:xfrm>
            <a:off x="1071713" y="393516"/>
            <a:ext cx="10245213" cy="5232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s-ES" sz="2800" b="1" dirty="0"/>
              <a:t>Objetivo</a:t>
            </a:r>
            <a:endParaRPr lang="es-ES" sz="2800" dirty="0"/>
          </a:p>
        </p:txBody>
      </p:sp>
    </p:spTree>
    <p:extLst>
      <p:ext uri="{BB962C8B-B14F-4D97-AF65-F5344CB8AC3E}">
        <p14:creationId xmlns:p14="http://schemas.microsoft.com/office/powerpoint/2010/main" val="1696511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A3D698-FDE3-3FCA-A096-B3F8A19EE9C3}"/>
              </a:ext>
            </a:extLst>
          </p:cNvPr>
          <p:cNvSpPr>
            <a:spLocks noGrp="1"/>
          </p:cNvSpPr>
          <p:nvPr>
            <p:ph type="title"/>
          </p:nvPr>
        </p:nvSpPr>
        <p:spPr>
          <a:xfrm>
            <a:off x="0" y="217714"/>
            <a:ext cx="3958935" cy="5907192"/>
          </a:xfrm>
        </p:spPr>
        <p:txBody>
          <a:bodyPr>
            <a:normAutofit fontScale="90000"/>
          </a:bodyPr>
          <a:lstStyle/>
          <a:p>
            <a:br>
              <a:rPr lang="es-ES" sz="2200" b="1" dirty="0">
                <a:solidFill>
                  <a:schemeClr val="accent1">
                    <a:lumMod val="75000"/>
                  </a:schemeClr>
                </a:solidFill>
                <a:latin typeface="Abadi" panose="020B0604020104020204" pitchFamily="34" charset="0"/>
              </a:rPr>
            </a:br>
            <a:br>
              <a:rPr lang="es-ES" sz="4900" b="1" dirty="0">
                <a:solidFill>
                  <a:schemeClr val="accent1">
                    <a:lumMod val="50000"/>
                  </a:schemeClr>
                </a:solidFill>
                <a:latin typeface="Abadi" panose="020B0604020104020204" pitchFamily="34" charset="0"/>
              </a:rPr>
            </a:br>
            <a:r>
              <a:rPr lang="es-ES" sz="4900" b="1" dirty="0">
                <a:solidFill>
                  <a:schemeClr val="accent1">
                    <a:lumMod val="50000"/>
                  </a:schemeClr>
                </a:solidFill>
                <a:latin typeface="Abadi" panose="020B0604020104020204" pitchFamily="34" charset="0"/>
              </a:rPr>
              <a:t>PEMA</a:t>
            </a:r>
            <a:br>
              <a:rPr lang="es-ES" sz="2200" b="1" dirty="0">
                <a:solidFill>
                  <a:schemeClr val="accent1">
                    <a:lumMod val="75000"/>
                  </a:schemeClr>
                </a:solidFill>
                <a:latin typeface="Abadi" panose="020B0604020104020204" pitchFamily="34" charset="0"/>
              </a:rPr>
            </a:br>
            <a:br>
              <a:rPr lang="es-ES" sz="2200" b="1" dirty="0">
                <a:solidFill>
                  <a:schemeClr val="accent1">
                    <a:lumMod val="75000"/>
                  </a:schemeClr>
                </a:solidFill>
                <a:latin typeface="Abadi" panose="020B0604020104020204" pitchFamily="34" charset="0"/>
              </a:rPr>
            </a:br>
            <a:br>
              <a:rPr lang="es-ES" sz="2200" b="1" dirty="0">
                <a:solidFill>
                  <a:schemeClr val="accent1">
                    <a:lumMod val="75000"/>
                  </a:schemeClr>
                </a:solidFill>
                <a:latin typeface="Abadi" panose="020B0604020104020204" pitchFamily="34" charset="0"/>
              </a:rPr>
            </a:br>
            <a:r>
              <a:rPr lang="es-ES" sz="4000" dirty="0">
                <a:solidFill>
                  <a:schemeClr val="bg1"/>
                </a:solidFill>
                <a:latin typeface="Abadi" panose="020B0604020104020204" pitchFamily="34" charset="0"/>
              </a:rPr>
              <a:t>14.05.24</a:t>
            </a:r>
            <a:br>
              <a:rPr lang="es-ES" sz="4000" dirty="0">
                <a:solidFill>
                  <a:schemeClr val="bg1"/>
                </a:solidFill>
                <a:latin typeface="Abadi" panose="020B0604020104020204" pitchFamily="34" charset="0"/>
              </a:rPr>
            </a:br>
            <a:r>
              <a:rPr lang="es-ES" sz="4000" dirty="0">
                <a:solidFill>
                  <a:schemeClr val="bg1"/>
                </a:solidFill>
                <a:latin typeface="Abadi" panose="020B0604020104020204" pitchFamily="34" charset="0"/>
                <a:sym typeface="Wingdings" panose="05000000000000000000" pitchFamily="2" charset="2"/>
              </a:rPr>
              <a:t></a:t>
            </a:r>
            <a:r>
              <a:rPr lang="es-ES" sz="4000" dirty="0">
                <a:solidFill>
                  <a:schemeClr val="bg1"/>
                </a:solidFill>
                <a:latin typeface="Abadi" panose="020B0604020104020204" pitchFamily="34" charset="0"/>
              </a:rPr>
              <a:t>12.06.24</a:t>
            </a:r>
            <a:br>
              <a:rPr lang="es-ES" sz="4000" dirty="0">
                <a:solidFill>
                  <a:schemeClr val="bg1"/>
                </a:solidFill>
                <a:latin typeface="Abadi" panose="020B0604020104020204" pitchFamily="34" charset="0"/>
              </a:rPr>
            </a:br>
            <a:br>
              <a:rPr lang="es-ES" sz="4000" dirty="0">
                <a:solidFill>
                  <a:schemeClr val="bg1"/>
                </a:solidFill>
                <a:latin typeface="Abadi" panose="020B0604020104020204" pitchFamily="34" charset="0"/>
              </a:rPr>
            </a:br>
            <a:r>
              <a:rPr lang="es-ES" sz="4000" dirty="0">
                <a:solidFill>
                  <a:schemeClr val="bg1"/>
                </a:solidFill>
                <a:latin typeface="Abadi" panose="020B0604020104020204" pitchFamily="34" charset="0"/>
              </a:rPr>
              <a:t>Implementación </a:t>
            </a:r>
            <a:r>
              <a:rPr lang="en-CA" sz="4000" dirty="0">
                <a:solidFill>
                  <a:schemeClr val="bg1"/>
                </a:solidFill>
                <a:latin typeface="Abadi" panose="020B0604020104020204" pitchFamily="34" charset="0"/>
              </a:rPr>
              <a:t>hasta</a:t>
            </a:r>
            <a:r>
              <a:rPr lang="en-CA" altLang="da-DK" sz="4000" dirty="0">
                <a:solidFill>
                  <a:schemeClr val="bg1"/>
                </a:solidFill>
                <a:latin typeface="Abadi" panose="020B0604020104020204" pitchFamily="34" charset="0"/>
              </a:rPr>
              <a:t>12.06.26</a:t>
            </a:r>
            <a:br>
              <a:rPr lang="es-ES" sz="4000" dirty="0">
                <a:solidFill>
                  <a:schemeClr val="accent1">
                    <a:lumMod val="75000"/>
                  </a:schemeClr>
                </a:solidFill>
                <a:latin typeface="Abadi" panose="020B0604020104020204" pitchFamily="34" charset="0"/>
              </a:rPr>
            </a:br>
            <a:br>
              <a:rPr lang="es-ES" sz="6700" b="1" dirty="0">
                <a:solidFill>
                  <a:schemeClr val="bg1"/>
                </a:solidFill>
                <a:latin typeface="Abadi" panose="020B0604020104020204" pitchFamily="34" charset="0"/>
              </a:rPr>
            </a:br>
            <a:br>
              <a:rPr lang="es-ES" b="1" dirty="0">
                <a:solidFill>
                  <a:schemeClr val="bg1"/>
                </a:solidFill>
                <a:latin typeface="Abadi" panose="020B0604020104020204" pitchFamily="34" charset="0"/>
              </a:rPr>
            </a:br>
            <a:endParaRPr lang="es-ES" dirty="0"/>
          </a:p>
        </p:txBody>
      </p:sp>
      <p:grpSp>
        <p:nvGrpSpPr>
          <p:cNvPr id="6" name="Grupo 5">
            <a:extLst>
              <a:ext uri="{FF2B5EF4-FFF2-40B4-BE49-F238E27FC236}">
                <a16:creationId xmlns:a16="http://schemas.microsoft.com/office/drawing/2014/main" id="{DCC1AFC3-7F06-7E1C-0E8C-FACC49DBBFAA}"/>
              </a:ext>
            </a:extLst>
          </p:cNvPr>
          <p:cNvGrpSpPr/>
          <p:nvPr/>
        </p:nvGrpSpPr>
        <p:grpSpPr>
          <a:xfrm>
            <a:off x="4515387" y="31657"/>
            <a:ext cx="6482080" cy="729317"/>
            <a:chOff x="0" y="1450"/>
            <a:chExt cx="5175384" cy="1062871"/>
          </a:xfrm>
        </p:grpSpPr>
        <p:sp>
          <p:nvSpPr>
            <p:cNvPr id="19" name="Rectángulo: esquinas redondeadas 18">
              <a:extLst>
                <a:ext uri="{FF2B5EF4-FFF2-40B4-BE49-F238E27FC236}">
                  <a16:creationId xmlns:a16="http://schemas.microsoft.com/office/drawing/2014/main" id="{43DE8A39-0CFE-9827-0E95-1EC57FA62AD0}"/>
                </a:ext>
              </a:extLst>
            </p:cNvPr>
            <p:cNvSpPr/>
            <p:nvPr/>
          </p:nvSpPr>
          <p:spPr>
            <a:xfrm>
              <a:off x="0" y="1450"/>
              <a:ext cx="5175384" cy="106287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lstStyle/>
            <a:p>
              <a:endParaRPr lang="es-ES"/>
            </a:p>
          </p:txBody>
        </p:sp>
        <p:sp>
          <p:nvSpPr>
            <p:cNvPr id="20" name="Rectángulo: esquinas redondeadas 4">
              <a:extLst>
                <a:ext uri="{FF2B5EF4-FFF2-40B4-BE49-F238E27FC236}">
                  <a16:creationId xmlns:a16="http://schemas.microsoft.com/office/drawing/2014/main" id="{4EF19253-9727-08EE-4590-94CA06A0D4E4}"/>
                </a:ext>
              </a:extLst>
            </p:cNvPr>
            <p:cNvSpPr txBox="1"/>
            <p:nvPr/>
          </p:nvSpPr>
          <p:spPr>
            <a:xfrm>
              <a:off x="51885" y="53335"/>
              <a:ext cx="5071614" cy="959101"/>
            </a:xfrm>
            <a:prstGeom prst="rect">
              <a:avLst/>
            </a:prstGeom>
            <a:solidFill>
              <a:srgbClr val="0070C0">
                <a:alpha val="50000"/>
              </a:srgb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effectLst>
                    <a:outerShdw blurRad="38100" dist="38100" dir="2700000" algn="tl">
                      <a:srgbClr val="000000">
                        <a:alpha val="43137"/>
                      </a:srgbClr>
                    </a:outerShdw>
                  </a:effectLst>
                </a:rPr>
                <a:t>REGLAMENTO DE </a:t>
              </a:r>
              <a:r>
                <a:rPr lang="en-US" sz="1900" b="1" dirty="0">
                  <a:effectLst>
                    <a:outerShdw blurRad="38100" dist="38100" dir="2700000" algn="tl">
                      <a:srgbClr val="000000">
                        <a:alpha val="43137"/>
                      </a:srgbClr>
                    </a:outerShdw>
                  </a:effectLst>
                </a:rPr>
                <a:t>TRIAJE</a:t>
              </a:r>
              <a:r>
                <a:rPr lang="en-US" sz="1900" b="1" kern="1200" dirty="0">
                  <a:effectLst>
                    <a:outerShdw blurRad="38100" dist="38100" dir="2700000" algn="tl">
                      <a:srgbClr val="000000">
                        <a:alpha val="43137"/>
                      </a:srgbClr>
                    </a:outerShdw>
                  </a:effectLst>
                </a:rPr>
                <a:t> (SCREENING REGULATION) </a:t>
              </a:r>
              <a:r>
                <a:rPr lang="es-ES" sz="1900" b="1" dirty="0">
                  <a:effectLst>
                    <a:outerShdw blurRad="38100" dist="38100" dir="2700000" algn="tl">
                      <a:srgbClr val="000000">
                        <a:alpha val="43137"/>
                      </a:srgbClr>
                    </a:outerShdw>
                  </a:effectLst>
                </a:rPr>
                <a:t>2024/1356</a:t>
              </a:r>
              <a:endParaRPr lang="en-US" sz="1900" b="1" dirty="0">
                <a:effectLst>
                  <a:outerShdw blurRad="38100" dist="38100" dir="2700000" algn="tl">
                    <a:srgbClr val="000000">
                      <a:alpha val="43137"/>
                    </a:srgbClr>
                  </a:outerShdw>
                </a:effectLst>
              </a:endParaRPr>
            </a:p>
          </p:txBody>
        </p:sp>
      </p:grpSp>
      <p:grpSp>
        <p:nvGrpSpPr>
          <p:cNvPr id="7" name="Grupo 6">
            <a:extLst>
              <a:ext uri="{FF2B5EF4-FFF2-40B4-BE49-F238E27FC236}">
                <a16:creationId xmlns:a16="http://schemas.microsoft.com/office/drawing/2014/main" id="{23819079-7849-6D53-278F-973A1B57FD33}"/>
              </a:ext>
            </a:extLst>
          </p:cNvPr>
          <p:cNvGrpSpPr/>
          <p:nvPr/>
        </p:nvGrpSpPr>
        <p:grpSpPr>
          <a:xfrm>
            <a:off x="4474275" y="4838173"/>
            <a:ext cx="6417096" cy="800250"/>
            <a:chOff x="0" y="1119042"/>
            <a:chExt cx="5175384" cy="1062871"/>
          </a:xfrm>
        </p:grpSpPr>
        <p:sp>
          <p:nvSpPr>
            <p:cNvPr id="17" name="Rectángulo: esquinas redondeadas 16">
              <a:extLst>
                <a:ext uri="{FF2B5EF4-FFF2-40B4-BE49-F238E27FC236}">
                  <a16:creationId xmlns:a16="http://schemas.microsoft.com/office/drawing/2014/main" id="{9FBA1BE0-68D5-C9E0-0417-0D5F8B0CE75C}"/>
                </a:ext>
              </a:extLst>
            </p:cNvPr>
            <p:cNvSpPr/>
            <p:nvPr/>
          </p:nvSpPr>
          <p:spPr>
            <a:xfrm>
              <a:off x="0" y="1119042"/>
              <a:ext cx="5175384" cy="1062871"/>
            </a:xfrm>
            <a:prstGeom prst="roundRect">
              <a:avLst/>
            </a:prstGeom>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18" name="Rectángulo: esquinas redondeadas 6">
              <a:extLst>
                <a:ext uri="{FF2B5EF4-FFF2-40B4-BE49-F238E27FC236}">
                  <a16:creationId xmlns:a16="http://schemas.microsoft.com/office/drawing/2014/main" id="{E25346AB-AF83-2FAA-47C9-AB32A9D26065}"/>
                </a:ext>
              </a:extLst>
            </p:cNvPr>
            <p:cNvSpPr txBox="1"/>
            <p:nvPr/>
          </p:nvSpPr>
          <p:spPr>
            <a:xfrm>
              <a:off x="112426" y="1170927"/>
              <a:ext cx="5062958" cy="64321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algn="just"/>
              <a:r>
                <a:rPr lang="es-ES_tradnl" sz="1900" b="1" kern="1200" dirty="0">
                  <a:effectLst>
                    <a:outerShdw blurRad="38100" dist="38100" dir="2700000" algn="tl">
                      <a:srgbClr val="000000">
                        <a:alpha val="43137"/>
                      </a:srgbClr>
                    </a:outerShdw>
                  </a:effectLst>
                </a:rPr>
                <a:t>REGLAMENTO SOBRE </a:t>
              </a:r>
              <a:r>
                <a:rPr lang="es-ES" sz="1900" b="1" dirty="0">
                  <a:effectLst>
                    <a:outerShdw blurRad="38100" dist="38100" dir="2700000" algn="tl">
                      <a:srgbClr val="000000">
                        <a:alpha val="43137"/>
                      </a:srgbClr>
                    </a:outerShdw>
                  </a:effectLst>
                </a:rPr>
                <a:t>PROCEDIMIENTO FRONTERIZO DE RETORNO, 2024/1348</a:t>
              </a:r>
              <a:endParaRPr lang="en-US" sz="1900" b="1" dirty="0">
                <a:effectLst>
                  <a:outerShdw blurRad="38100" dist="38100" dir="2700000" algn="tl">
                    <a:srgbClr val="000000">
                      <a:alpha val="43137"/>
                    </a:srgbClr>
                  </a:outerShdw>
                </a:effectLst>
              </a:endParaRPr>
            </a:p>
          </p:txBody>
        </p:sp>
      </p:grpSp>
      <p:grpSp>
        <p:nvGrpSpPr>
          <p:cNvPr id="8" name="Grupo 7">
            <a:extLst>
              <a:ext uri="{FF2B5EF4-FFF2-40B4-BE49-F238E27FC236}">
                <a16:creationId xmlns:a16="http://schemas.microsoft.com/office/drawing/2014/main" id="{98784546-FFE3-2313-6290-2C755FFAA540}"/>
              </a:ext>
            </a:extLst>
          </p:cNvPr>
          <p:cNvGrpSpPr/>
          <p:nvPr/>
        </p:nvGrpSpPr>
        <p:grpSpPr>
          <a:xfrm>
            <a:off x="4511483" y="2423190"/>
            <a:ext cx="6482080" cy="667623"/>
            <a:chOff x="0" y="2236634"/>
            <a:chExt cx="5175384" cy="1062871"/>
          </a:xfrm>
        </p:grpSpPr>
        <p:sp>
          <p:nvSpPr>
            <p:cNvPr id="15" name="Rectángulo: esquinas redondeadas 14">
              <a:extLst>
                <a:ext uri="{FF2B5EF4-FFF2-40B4-BE49-F238E27FC236}">
                  <a16:creationId xmlns:a16="http://schemas.microsoft.com/office/drawing/2014/main" id="{6C72A89F-79D5-2420-87C0-2C5968748E41}"/>
                </a:ext>
              </a:extLst>
            </p:cNvPr>
            <p:cNvSpPr/>
            <p:nvPr/>
          </p:nvSpPr>
          <p:spPr>
            <a:xfrm>
              <a:off x="0" y="2236634"/>
              <a:ext cx="5175384" cy="1062871"/>
            </a:xfrm>
            <a:prstGeom prst="roundRect">
              <a:avLst/>
            </a:prstGeom>
          </p:spPr>
          <p:style>
            <a:lnRef idx="3">
              <a:schemeClr val="lt1">
                <a:hueOff val="0"/>
                <a:satOff val="0"/>
                <a:lumOff val="0"/>
                <a:alphaOff val="0"/>
              </a:schemeClr>
            </a:lnRef>
            <a:fillRef idx="1">
              <a:schemeClr val="accent1">
                <a:shade val="50000"/>
                <a:hueOff val="193627"/>
                <a:satOff val="-3612"/>
                <a:lumOff val="34079"/>
                <a:alphaOff val="0"/>
              </a:schemeClr>
            </a:fillRef>
            <a:effectRef idx="1">
              <a:schemeClr val="accent1">
                <a:shade val="50000"/>
                <a:hueOff val="193627"/>
                <a:satOff val="-3612"/>
                <a:lumOff val="34079"/>
                <a:alphaOff val="0"/>
              </a:schemeClr>
            </a:effectRef>
            <a:fontRef idx="minor">
              <a:schemeClr val="lt1"/>
            </a:fontRef>
          </p:style>
          <p:txBody>
            <a:bodyPr/>
            <a:lstStyle/>
            <a:p>
              <a:endParaRPr lang="es-ES"/>
            </a:p>
          </p:txBody>
        </p:sp>
        <p:sp>
          <p:nvSpPr>
            <p:cNvPr id="16" name="Rectángulo: esquinas redondeadas 8">
              <a:extLst>
                <a:ext uri="{FF2B5EF4-FFF2-40B4-BE49-F238E27FC236}">
                  <a16:creationId xmlns:a16="http://schemas.microsoft.com/office/drawing/2014/main" id="{AB21C38D-2FE4-24BD-C67A-08848077B227}"/>
                </a:ext>
              </a:extLst>
            </p:cNvPr>
            <p:cNvSpPr txBox="1"/>
            <p:nvPr/>
          </p:nvSpPr>
          <p:spPr>
            <a:xfrm>
              <a:off x="51885" y="2288519"/>
              <a:ext cx="5071614" cy="9375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dirty="0">
                  <a:effectLst>
                    <a:outerShdw blurRad="38100" dist="38100" dir="2700000" algn="tl">
                      <a:srgbClr val="000000">
                        <a:alpha val="43137"/>
                      </a:srgbClr>
                    </a:outerShdw>
                  </a:effectLst>
                </a:rPr>
                <a:t>REGLAMENTO EURODAC, 2024/1358 </a:t>
              </a:r>
              <a:endParaRPr lang="en-US" sz="1900" kern="1200" dirty="0">
                <a:effectLst>
                  <a:outerShdw blurRad="38100" dist="38100" dir="2700000" algn="tl">
                    <a:srgbClr val="000000">
                      <a:alpha val="43137"/>
                    </a:srgbClr>
                  </a:outerShdw>
                </a:effectLst>
              </a:endParaRPr>
            </a:p>
          </p:txBody>
        </p:sp>
      </p:grpSp>
      <p:sp>
        <p:nvSpPr>
          <p:cNvPr id="13" name="Rectángulo: esquinas redondeadas 12">
            <a:extLst>
              <a:ext uri="{FF2B5EF4-FFF2-40B4-BE49-F238E27FC236}">
                <a16:creationId xmlns:a16="http://schemas.microsoft.com/office/drawing/2014/main" id="{F55F1AE4-26CC-5745-9E23-627E4AF7E759}"/>
              </a:ext>
            </a:extLst>
          </p:cNvPr>
          <p:cNvSpPr/>
          <p:nvPr/>
        </p:nvSpPr>
        <p:spPr>
          <a:xfrm>
            <a:off x="4488783" y="3067533"/>
            <a:ext cx="6482080" cy="1062871"/>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lvl="0" defTabSz="844550">
              <a:lnSpc>
                <a:spcPct val="90000"/>
              </a:lnSpc>
              <a:spcBef>
                <a:spcPct val="0"/>
              </a:spcBef>
              <a:spcAft>
                <a:spcPct val="35000"/>
              </a:spcAft>
            </a:pPr>
            <a:r>
              <a:rPr lang="es-ES" b="1" dirty="0">
                <a:effectLst>
                  <a:outerShdw blurRad="38100" dist="38100" dir="2700000" algn="tl">
                    <a:srgbClr val="000000">
                      <a:alpha val="43137"/>
                    </a:srgbClr>
                  </a:outerShdw>
                </a:effectLst>
              </a:rPr>
              <a:t>Reglamento sobre la Gestión del Asilo y la Migración (RGAM) </a:t>
            </a:r>
            <a:r>
              <a:rPr lang="es-ES" b="1" dirty="0">
                <a:effectLst>
                  <a:outerShdw blurRad="38100" dist="38100" dir="2700000" algn="tl">
                    <a:srgbClr val="000000">
                      <a:alpha val="43137"/>
                    </a:srgbClr>
                  </a:outerShdw>
                </a:effectLst>
                <a:sym typeface="Wingdings" panose="05000000000000000000" pitchFamily="2" charset="2"/>
              </a:rPr>
              <a:t></a:t>
            </a:r>
            <a:r>
              <a:rPr lang="es-ES" b="1" dirty="0">
                <a:effectLst>
                  <a:outerShdw blurRad="38100" dist="38100" dir="2700000" algn="tl">
                    <a:srgbClr val="000000">
                      <a:alpha val="43137"/>
                    </a:srgbClr>
                  </a:outerShdw>
                </a:effectLst>
              </a:rPr>
              <a:t>sustituye DUBLIN III</a:t>
            </a:r>
            <a:r>
              <a:rPr lang="es-ES_tradnl" b="1" dirty="0">
                <a:effectLst>
                  <a:outerShdw blurRad="38100" dist="38100" dir="2700000" algn="tl">
                    <a:srgbClr val="000000">
                      <a:alpha val="43137"/>
                    </a:srgbClr>
                  </a:outerShdw>
                </a:effectLst>
              </a:rPr>
              <a:t> (mecanismo de solidaridad) , 2024/1351</a:t>
            </a:r>
            <a:endParaRPr lang="en-US" b="1" dirty="0">
              <a:effectLst>
                <a:outerShdw blurRad="38100" dist="38100" dir="2700000" algn="tl">
                  <a:srgbClr val="000000">
                    <a:alpha val="43137"/>
                  </a:srgbClr>
                </a:outerShdw>
              </a:effectLst>
            </a:endParaRPr>
          </a:p>
        </p:txBody>
      </p:sp>
      <p:grpSp>
        <p:nvGrpSpPr>
          <p:cNvPr id="10" name="Grupo 9">
            <a:extLst>
              <a:ext uri="{FF2B5EF4-FFF2-40B4-BE49-F238E27FC236}">
                <a16:creationId xmlns:a16="http://schemas.microsoft.com/office/drawing/2014/main" id="{47654B2A-8B10-7AD8-9313-FAC1E54D0191}"/>
              </a:ext>
            </a:extLst>
          </p:cNvPr>
          <p:cNvGrpSpPr/>
          <p:nvPr/>
        </p:nvGrpSpPr>
        <p:grpSpPr>
          <a:xfrm>
            <a:off x="4474275" y="3990763"/>
            <a:ext cx="6482081" cy="847410"/>
            <a:chOff x="0" y="4465720"/>
            <a:chExt cx="5175384" cy="1068969"/>
          </a:xfrm>
        </p:grpSpPr>
        <p:sp>
          <p:nvSpPr>
            <p:cNvPr id="11" name="Rectángulo: esquinas redondeadas 10">
              <a:extLst>
                <a:ext uri="{FF2B5EF4-FFF2-40B4-BE49-F238E27FC236}">
                  <a16:creationId xmlns:a16="http://schemas.microsoft.com/office/drawing/2014/main" id="{0D727518-4D15-34FA-6C5D-706F4E13B65A}"/>
                </a:ext>
              </a:extLst>
            </p:cNvPr>
            <p:cNvSpPr/>
            <p:nvPr/>
          </p:nvSpPr>
          <p:spPr>
            <a:xfrm>
              <a:off x="0" y="4471818"/>
              <a:ext cx="5175384" cy="1062871"/>
            </a:xfrm>
            <a:prstGeom prst="roundRect">
              <a:avLst/>
            </a:prstGeom>
          </p:spPr>
          <p:style>
            <a:lnRef idx="3">
              <a:schemeClr val="lt1">
                <a:hueOff val="0"/>
                <a:satOff val="0"/>
                <a:lumOff val="0"/>
                <a:alphaOff val="0"/>
              </a:schemeClr>
            </a:lnRef>
            <a:fillRef idx="1">
              <a:schemeClr val="accent1">
                <a:shade val="50000"/>
                <a:hueOff val="96814"/>
                <a:satOff val="-1806"/>
                <a:lumOff val="17040"/>
                <a:alphaOff val="0"/>
              </a:schemeClr>
            </a:fillRef>
            <a:effectRef idx="1">
              <a:schemeClr val="accent1">
                <a:shade val="50000"/>
                <a:hueOff val="96814"/>
                <a:satOff val="-1806"/>
                <a:lumOff val="17040"/>
                <a:alphaOff val="0"/>
              </a:schemeClr>
            </a:effectRef>
            <a:fontRef idx="minor">
              <a:schemeClr val="lt1"/>
            </a:fontRef>
          </p:style>
          <p:txBody>
            <a:bodyPr/>
            <a:lstStyle/>
            <a:p>
              <a:endParaRPr lang="es-ES" dirty="0"/>
            </a:p>
          </p:txBody>
        </p:sp>
        <p:sp>
          <p:nvSpPr>
            <p:cNvPr id="12" name="Rectángulo: esquinas redondeadas 12">
              <a:extLst>
                <a:ext uri="{FF2B5EF4-FFF2-40B4-BE49-F238E27FC236}">
                  <a16:creationId xmlns:a16="http://schemas.microsoft.com/office/drawing/2014/main" id="{219CF421-ABA6-C768-EFEB-1D9D4279726D}"/>
                </a:ext>
              </a:extLst>
            </p:cNvPr>
            <p:cNvSpPr txBox="1"/>
            <p:nvPr/>
          </p:nvSpPr>
          <p:spPr>
            <a:xfrm>
              <a:off x="63468" y="4465720"/>
              <a:ext cx="5071614" cy="9591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effectLst>
                    <a:outerShdw blurRad="38100" dist="38100" dir="2700000" algn="tl">
                      <a:srgbClr val="000000">
                        <a:alpha val="43137"/>
                      </a:srgbClr>
                    </a:outerShdw>
                  </a:effectLst>
                </a:rPr>
                <a:t>REGLAMENTO SOBRE SITUACIONES DE CRISIS Y FUERZA MAYOR, 2024/1359</a:t>
              </a:r>
            </a:p>
          </p:txBody>
        </p:sp>
      </p:grpSp>
      <p:sp>
        <p:nvSpPr>
          <p:cNvPr id="21" name="Rectángulo: esquinas redondeadas 20">
            <a:extLst>
              <a:ext uri="{FF2B5EF4-FFF2-40B4-BE49-F238E27FC236}">
                <a16:creationId xmlns:a16="http://schemas.microsoft.com/office/drawing/2014/main" id="{6C72A89F-79D5-2420-87C0-2C5968748E41}"/>
              </a:ext>
            </a:extLst>
          </p:cNvPr>
          <p:cNvSpPr/>
          <p:nvPr/>
        </p:nvSpPr>
        <p:spPr>
          <a:xfrm>
            <a:off x="4510245" y="6292300"/>
            <a:ext cx="6446111" cy="565700"/>
          </a:xfrm>
          <a:prstGeom prst="roundRect">
            <a:avLst/>
          </a:prstGeom>
        </p:spPr>
        <p:style>
          <a:lnRef idx="3">
            <a:schemeClr val="lt1">
              <a:hueOff val="0"/>
              <a:satOff val="0"/>
              <a:lumOff val="0"/>
              <a:alphaOff val="0"/>
            </a:schemeClr>
          </a:lnRef>
          <a:fillRef idx="1">
            <a:schemeClr val="accent1">
              <a:shade val="50000"/>
              <a:hueOff val="193627"/>
              <a:satOff val="-3612"/>
              <a:lumOff val="34079"/>
              <a:alphaOff val="0"/>
            </a:schemeClr>
          </a:fillRef>
          <a:effectRef idx="1">
            <a:schemeClr val="accent1">
              <a:shade val="50000"/>
              <a:hueOff val="193627"/>
              <a:satOff val="-3612"/>
              <a:lumOff val="34079"/>
              <a:alphaOff val="0"/>
            </a:schemeClr>
          </a:effectRef>
          <a:fontRef idx="minor">
            <a:schemeClr val="lt1"/>
          </a:fontRef>
        </p:style>
        <p:txBody>
          <a:bodyPr/>
          <a:lstStyle/>
          <a:p>
            <a:pPr marL="0" lvl="0" indent="0" algn="l" defTabSz="844550">
              <a:lnSpc>
                <a:spcPct val="90000"/>
              </a:lnSpc>
              <a:spcBef>
                <a:spcPct val="0"/>
              </a:spcBef>
              <a:spcAft>
                <a:spcPct val="35000"/>
              </a:spcAft>
              <a:buNone/>
            </a:pPr>
            <a:r>
              <a:rPr lang="es-ES_tradnl" sz="1800" b="1" kern="1200" dirty="0">
                <a:effectLst>
                  <a:outerShdw blurRad="38100" dist="38100" dir="2700000" algn="tl">
                    <a:srgbClr val="000000">
                      <a:alpha val="43137"/>
                    </a:srgbClr>
                  </a:outerShdw>
                </a:effectLst>
              </a:rPr>
              <a:t>DIRECTIVA DE A</a:t>
            </a:r>
            <a:r>
              <a:rPr lang="es-ES_tradnl" sz="1800" b="1" dirty="0">
                <a:effectLst>
                  <a:outerShdw blurRad="38100" dist="38100" dir="2700000" algn="tl">
                    <a:srgbClr val="000000">
                      <a:alpha val="43137"/>
                    </a:srgbClr>
                  </a:outerShdw>
                </a:effectLst>
              </a:rPr>
              <a:t>COGIDA, 2024/1346</a:t>
            </a:r>
            <a:endParaRPr lang="en-US" sz="1800" kern="1200" dirty="0">
              <a:effectLst>
                <a:outerShdw blurRad="38100" dist="38100" dir="2700000" algn="tl">
                  <a:srgbClr val="000000">
                    <a:alpha val="43137"/>
                  </a:srgbClr>
                </a:outerShdw>
              </a:effectLst>
            </a:endParaRPr>
          </a:p>
        </p:txBody>
      </p:sp>
      <p:grpSp>
        <p:nvGrpSpPr>
          <p:cNvPr id="3" name="Grupo 2">
            <a:extLst>
              <a:ext uri="{FF2B5EF4-FFF2-40B4-BE49-F238E27FC236}">
                <a16:creationId xmlns:a16="http://schemas.microsoft.com/office/drawing/2014/main" id="{FD2D135C-CBD9-69FB-07E9-6E028E198376}"/>
              </a:ext>
            </a:extLst>
          </p:cNvPr>
          <p:cNvGrpSpPr/>
          <p:nvPr/>
        </p:nvGrpSpPr>
        <p:grpSpPr>
          <a:xfrm>
            <a:off x="4515387" y="760974"/>
            <a:ext cx="6482080" cy="729318"/>
            <a:chOff x="0" y="1119042"/>
            <a:chExt cx="5175384" cy="1062871"/>
          </a:xfrm>
        </p:grpSpPr>
        <p:sp>
          <p:nvSpPr>
            <p:cNvPr id="4" name="Rectángulo: esquinas redondeadas 3">
              <a:extLst>
                <a:ext uri="{FF2B5EF4-FFF2-40B4-BE49-F238E27FC236}">
                  <a16:creationId xmlns:a16="http://schemas.microsoft.com/office/drawing/2014/main" id="{87C1D6D0-3024-223F-BF23-6AA25B78BED0}"/>
                </a:ext>
              </a:extLst>
            </p:cNvPr>
            <p:cNvSpPr/>
            <p:nvPr/>
          </p:nvSpPr>
          <p:spPr>
            <a:xfrm>
              <a:off x="0" y="1119042"/>
              <a:ext cx="5175384" cy="1062871"/>
            </a:xfrm>
            <a:prstGeom prst="roundRect">
              <a:avLst/>
            </a:prstGeom>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5" name="Rectángulo: esquinas redondeadas 6">
              <a:extLst>
                <a:ext uri="{FF2B5EF4-FFF2-40B4-BE49-F238E27FC236}">
                  <a16:creationId xmlns:a16="http://schemas.microsoft.com/office/drawing/2014/main" id="{AC6DD8F5-2308-D7FA-72A1-14A48EA33549}"/>
                </a:ext>
              </a:extLst>
            </p:cNvPr>
            <p:cNvSpPr txBox="1"/>
            <p:nvPr/>
          </p:nvSpPr>
          <p:spPr>
            <a:xfrm>
              <a:off x="63468" y="1165481"/>
              <a:ext cx="5071614" cy="9591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dirty="0">
                  <a:effectLst>
                    <a:outerShdw blurRad="38100" dist="38100" dir="2700000" algn="tl">
                      <a:srgbClr val="000000">
                        <a:alpha val="43137"/>
                      </a:srgbClr>
                    </a:outerShdw>
                  </a:effectLst>
                </a:rPr>
                <a:t>REGLAMENTO SOBRE PROCEDIMIENTOS DE ASILO (RPA</a:t>
              </a:r>
              <a:r>
                <a:rPr lang="es-ES_tradnl" sz="1900" b="1" kern="1200" dirty="0"/>
                <a:t>)</a:t>
              </a:r>
              <a:r>
                <a:rPr lang="es-ES_tradnl" sz="1900" b="1" dirty="0"/>
                <a:t>  2024/1348</a:t>
              </a:r>
              <a:endParaRPr lang="en-US" sz="1900" kern="1200" dirty="0"/>
            </a:p>
          </p:txBody>
        </p:sp>
      </p:grpSp>
      <p:sp>
        <p:nvSpPr>
          <p:cNvPr id="23" name="Rectángulo: esquinas redondeadas 22">
            <a:extLst>
              <a:ext uri="{FF2B5EF4-FFF2-40B4-BE49-F238E27FC236}">
                <a16:creationId xmlns:a16="http://schemas.microsoft.com/office/drawing/2014/main" id="{0D60B8F0-E454-2C76-6C0D-36612C878A9A}"/>
              </a:ext>
            </a:extLst>
          </p:cNvPr>
          <p:cNvSpPr/>
          <p:nvPr/>
        </p:nvSpPr>
        <p:spPr>
          <a:xfrm>
            <a:off x="4493623" y="1503956"/>
            <a:ext cx="6496589" cy="914400"/>
          </a:xfrm>
          <a:prstGeom prst="round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r>
              <a:rPr lang="es-ES" b="1" dirty="0"/>
              <a:t>REGLAMENTO DE RECONOCIMIENTO 2024/1347  (para el reconocimiento de nacionales de terceros países o apátridas como beneficiarios de protección internacional)</a:t>
            </a:r>
            <a:endParaRPr lang="es-ES" dirty="0">
              <a:solidFill>
                <a:schemeClr val="bg1"/>
              </a:solidFill>
            </a:endParaRPr>
          </a:p>
        </p:txBody>
      </p:sp>
      <p:sp>
        <p:nvSpPr>
          <p:cNvPr id="24" name="Rectángulo: esquinas redondeadas 23">
            <a:extLst>
              <a:ext uri="{FF2B5EF4-FFF2-40B4-BE49-F238E27FC236}">
                <a16:creationId xmlns:a16="http://schemas.microsoft.com/office/drawing/2014/main" id="{F3C3595B-264D-187A-5082-C40AD26FB2FA}"/>
              </a:ext>
            </a:extLst>
          </p:cNvPr>
          <p:cNvSpPr/>
          <p:nvPr/>
        </p:nvSpPr>
        <p:spPr>
          <a:xfrm>
            <a:off x="4488784" y="5638423"/>
            <a:ext cx="6417096" cy="653877"/>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r>
              <a:rPr lang="es-ES" b="1" dirty="0"/>
              <a:t>REGLAMENTO Marco de Reasentamiento y Admisión Humanitaria 2024/1350</a:t>
            </a:r>
            <a:endParaRPr lang="es-ES" dirty="0"/>
          </a:p>
        </p:txBody>
      </p:sp>
    </p:spTree>
    <p:extLst>
      <p:ext uri="{BB962C8B-B14F-4D97-AF65-F5344CB8AC3E}">
        <p14:creationId xmlns:p14="http://schemas.microsoft.com/office/powerpoint/2010/main" val="3401717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A3D698-FDE3-3FCA-A096-B3F8A19EE9C3}"/>
              </a:ext>
            </a:extLst>
          </p:cNvPr>
          <p:cNvSpPr>
            <a:spLocks noGrp="1"/>
          </p:cNvSpPr>
          <p:nvPr>
            <p:ph type="title"/>
          </p:nvPr>
        </p:nvSpPr>
        <p:spPr>
          <a:xfrm>
            <a:off x="311912" y="996018"/>
            <a:ext cx="2947482" cy="4601183"/>
          </a:xfrm>
        </p:spPr>
        <p:txBody>
          <a:bodyPr>
            <a:normAutofit fontScale="90000"/>
          </a:bodyPr>
          <a:lstStyle/>
          <a:p>
            <a:r>
              <a:rPr lang="es-ES" sz="3600" b="1" dirty="0">
                <a:solidFill>
                  <a:schemeClr val="bg1"/>
                </a:solidFill>
                <a:latin typeface="Abadi" panose="020B0604020104020204" pitchFamily="34" charset="0"/>
              </a:rPr>
              <a:t>PACTO UE ASILO Y MIGRACION</a:t>
            </a:r>
            <a:br>
              <a:rPr lang="es-ES" sz="3600" b="1" dirty="0">
                <a:solidFill>
                  <a:schemeClr val="bg1"/>
                </a:solidFill>
                <a:latin typeface="Abadi" panose="020B0604020104020204" pitchFamily="34" charset="0"/>
              </a:rPr>
            </a:br>
            <a:br>
              <a:rPr lang="es-ES" sz="3600" b="1" dirty="0">
                <a:solidFill>
                  <a:schemeClr val="bg1"/>
                </a:solidFill>
                <a:latin typeface="Abadi" panose="020B0604020104020204" pitchFamily="34" charset="0"/>
              </a:rPr>
            </a:br>
            <a:r>
              <a:rPr lang="es-ES" dirty="0">
                <a:solidFill>
                  <a:schemeClr val="bg1"/>
                </a:solidFill>
                <a:latin typeface="Abadi" panose="020B0604020104020204" pitchFamily="34" charset="0"/>
              </a:rPr>
              <a:t>(14.05.24</a:t>
            </a:r>
            <a:br>
              <a:rPr lang="es-ES" dirty="0">
                <a:solidFill>
                  <a:schemeClr val="bg1"/>
                </a:solidFill>
                <a:latin typeface="Abadi" panose="020B0604020104020204" pitchFamily="34" charset="0"/>
              </a:rPr>
            </a:br>
            <a:r>
              <a:rPr lang="es-ES" dirty="0">
                <a:solidFill>
                  <a:schemeClr val="bg1"/>
                </a:solidFill>
                <a:latin typeface="Abadi" panose="020B0604020104020204" pitchFamily="34" charset="0"/>
                <a:sym typeface="Wingdings" panose="05000000000000000000" pitchFamily="2" charset="2"/>
              </a:rPr>
              <a:t></a:t>
            </a:r>
            <a:r>
              <a:rPr lang="es-ES" dirty="0">
                <a:solidFill>
                  <a:schemeClr val="bg1"/>
                </a:solidFill>
                <a:latin typeface="Abadi" panose="020B0604020104020204" pitchFamily="34" charset="0"/>
              </a:rPr>
              <a:t>12.06.24.</a:t>
            </a:r>
            <a:br>
              <a:rPr lang="es-ES" dirty="0">
                <a:solidFill>
                  <a:schemeClr val="bg1"/>
                </a:solidFill>
                <a:latin typeface="Abadi" panose="020B0604020104020204" pitchFamily="34" charset="0"/>
              </a:rPr>
            </a:br>
            <a:r>
              <a:rPr lang="es-ES" dirty="0">
                <a:solidFill>
                  <a:schemeClr val="bg1"/>
                </a:solidFill>
                <a:latin typeface="Abadi" panose="020B0604020104020204" pitchFamily="34" charset="0"/>
              </a:rPr>
              <a:t>Implementación </a:t>
            </a:r>
            <a:r>
              <a:rPr lang="en-CA" dirty="0">
                <a:solidFill>
                  <a:schemeClr val="bg1"/>
                </a:solidFill>
                <a:latin typeface="Abadi" panose="020B0604020104020204" pitchFamily="34" charset="0"/>
              </a:rPr>
              <a:t>hasta</a:t>
            </a:r>
            <a:r>
              <a:rPr lang="en-CA" altLang="da-DK" dirty="0">
                <a:solidFill>
                  <a:schemeClr val="bg1"/>
                </a:solidFill>
                <a:latin typeface="Abadi" panose="020B0604020104020204" pitchFamily="34" charset="0"/>
              </a:rPr>
              <a:t>12.06.26)</a:t>
            </a:r>
            <a:br>
              <a:rPr lang="es-ES" b="1" dirty="0">
                <a:solidFill>
                  <a:schemeClr val="bg1"/>
                </a:solidFill>
                <a:latin typeface="Abadi" panose="020B0604020104020204" pitchFamily="34" charset="0"/>
              </a:rPr>
            </a:br>
            <a:br>
              <a:rPr lang="es-ES" b="1" dirty="0">
                <a:solidFill>
                  <a:schemeClr val="bg1"/>
                </a:solidFill>
                <a:latin typeface="Abadi" panose="020B0604020104020204" pitchFamily="34" charset="0"/>
              </a:rPr>
            </a:br>
            <a:endParaRPr lang="es-ES" dirty="0"/>
          </a:p>
        </p:txBody>
      </p:sp>
      <p:grpSp>
        <p:nvGrpSpPr>
          <p:cNvPr id="6" name="Grupo 5">
            <a:extLst>
              <a:ext uri="{FF2B5EF4-FFF2-40B4-BE49-F238E27FC236}">
                <a16:creationId xmlns:a16="http://schemas.microsoft.com/office/drawing/2014/main" id="{DCC1AFC3-7F06-7E1C-0E8C-FACC49DBBFAA}"/>
              </a:ext>
            </a:extLst>
          </p:cNvPr>
          <p:cNvGrpSpPr/>
          <p:nvPr/>
        </p:nvGrpSpPr>
        <p:grpSpPr>
          <a:xfrm>
            <a:off x="4482893" y="530544"/>
            <a:ext cx="6482080" cy="1062871"/>
            <a:chOff x="0" y="1450"/>
            <a:chExt cx="5175384" cy="1062871"/>
          </a:xfrm>
        </p:grpSpPr>
        <p:sp>
          <p:nvSpPr>
            <p:cNvPr id="19" name="Rectángulo: esquinas redondeadas 18">
              <a:extLst>
                <a:ext uri="{FF2B5EF4-FFF2-40B4-BE49-F238E27FC236}">
                  <a16:creationId xmlns:a16="http://schemas.microsoft.com/office/drawing/2014/main" id="{43DE8A39-0CFE-9827-0E95-1EC57FA62AD0}"/>
                </a:ext>
              </a:extLst>
            </p:cNvPr>
            <p:cNvSpPr/>
            <p:nvPr/>
          </p:nvSpPr>
          <p:spPr>
            <a:xfrm>
              <a:off x="0" y="1450"/>
              <a:ext cx="5175384" cy="106287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lstStyle/>
            <a:p>
              <a:endParaRPr lang="es-ES"/>
            </a:p>
          </p:txBody>
        </p:sp>
        <p:sp>
          <p:nvSpPr>
            <p:cNvPr id="20" name="Rectángulo: esquinas redondeadas 4">
              <a:extLst>
                <a:ext uri="{FF2B5EF4-FFF2-40B4-BE49-F238E27FC236}">
                  <a16:creationId xmlns:a16="http://schemas.microsoft.com/office/drawing/2014/main" id="{4EF19253-9727-08EE-4590-94CA06A0D4E4}"/>
                </a:ext>
              </a:extLst>
            </p:cNvPr>
            <p:cNvSpPr txBox="1"/>
            <p:nvPr/>
          </p:nvSpPr>
          <p:spPr>
            <a:xfrm>
              <a:off x="51885" y="53335"/>
              <a:ext cx="5071614" cy="959101"/>
            </a:xfrm>
            <a:prstGeom prst="rect">
              <a:avLst/>
            </a:prstGeom>
            <a:solidFill>
              <a:srgbClr val="0070C0">
                <a:alpha val="50000"/>
              </a:srgb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b="1" kern="1200" dirty="0">
                  <a:effectLst>
                    <a:outerShdw blurRad="38100" dist="38100" dir="2700000" algn="tl">
                      <a:srgbClr val="000000">
                        <a:alpha val="43137"/>
                      </a:srgbClr>
                    </a:outerShdw>
                  </a:effectLst>
                </a:rPr>
                <a:t>REGLAMENTO DE </a:t>
              </a:r>
              <a:r>
                <a:rPr lang="en-US" sz="1900" b="1" dirty="0">
                  <a:effectLst>
                    <a:outerShdw blurRad="38100" dist="38100" dir="2700000" algn="tl">
                      <a:srgbClr val="000000">
                        <a:alpha val="43137"/>
                      </a:srgbClr>
                    </a:outerShdw>
                  </a:effectLst>
                </a:rPr>
                <a:t>TRIAJE</a:t>
              </a:r>
              <a:r>
                <a:rPr lang="en-US" sz="1900" b="1" kern="1200" dirty="0">
                  <a:effectLst>
                    <a:outerShdw blurRad="38100" dist="38100" dir="2700000" algn="tl">
                      <a:srgbClr val="000000">
                        <a:alpha val="43137"/>
                      </a:srgbClr>
                    </a:outerShdw>
                  </a:effectLst>
                </a:rPr>
                <a:t> (SCREENING REGULATION) </a:t>
              </a:r>
              <a:r>
                <a:rPr lang="es-ES" sz="1900" b="1" dirty="0">
                  <a:effectLst>
                    <a:outerShdw blurRad="38100" dist="38100" dir="2700000" algn="tl">
                      <a:srgbClr val="000000">
                        <a:alpha val="43137"/>
                      </a:srgbClr>
                    </a:outerShdw>
                  </a:effectLst>
                </a:rPr>
                <a:t>2024/1356</a:t>
              </a:r>
              <a:endParaRPr lang="en-US" sz="1900" b="1" dirty="0">
                <a:effectLst>
                  <a:outerShdw blurRad="38100" dist="38100" dir="2700000" algn="tl">
                    <a:srgbClr val="000000">
                      <a:alpha val="43137"/>
                    </a:srgbClr>
                  </a:outerShdw>
                </a:effectLst>
              </a:endParaRPr>
            </a:p>
          </p:txBody>
        </p:sp>
      </p:grpSp>
      <p:grpSp>
        <p:nvGrpSpPr>
          <p:cNvPr id="9" name="Grupo 8">
            <a:extLst>
              <a:ext uri="{FF2B5EF4-FFF2-40B4-BE49-F238E27FC236}">
                <a16:creationId xmlns:a16="http://schemas.microsoft.com/office/drawing/2014/main" id="{6B2E117F-515D-706C-5E95-DCEFAB51A939}"/>
              </a:ext>
            </a:extLst>
          </p:cNvPr>
          <p:cNvGrpSpPr/>
          <p:nvPr/>
        </p:nvGrpSpPr>
        <p:grpSpPr>
          <a:xfrm>
            <a:off x="4533372" y="3296609"/>
            <a:ext cx="6482080" cy="1062871"/>
            <a:chOff x="0" y="3311986"/>
            <a:chExt cx="5175384" cy="1062871"/>
          </a:xfrm>
        </p:grpSpPr>
        <p:sp>
          <p:nvSpPr>
            <p:cNvPr id="13" name="Rectángulo: esquinas redondeadas 12">
              <a:extLst>
                <a:ext uri="{FF2B5EF4-FFF2-40B4-BE49-F238E27FC236}">
                  <a16:creationId xmlns:a16="http://schemas.microsoft.com/office/drawing/2014/main" id="{F55F1AE4-26CC-5745-9E23-627E4AF7E759}"/>
                </a:ext>
              </a:extLst>
            </p:cNvPr>
            <p:cNvSpPr/>
            <p:nvPr/>
          </p:nvSpPr>
          <p:spPr>
            <a:xfrm>
              <a:off x="0" y="3311986"/>
              <a:ext cx="5175384" cy="1062871"/>
            </a:xfrm>
            <a:prstGeom prst="roundRect">
              <a:avLst/>
            </a:prstGeom>
          </p:spPr>
          <p:style>
            <a:lnRef idx="3">
              <a:schemeClr val="lt1">
                <a:hueOff val="0"/>
                <a:satOff val="0"/>
                <a:lumOff val="0"/>
                <a:alphaOff val="0"/>
              </a:schemeClr>
            </a:lnRef>
            <a:fillRef idx="1">
              <a:schemeClr val="accent1">
                <a:shade val="50000"/>
                <a:hueOff val="193627"/>
                <a:satOff val="-3612"/>
                <a:lumOff val="34079"/>
                <a:alphaOff val="0"/>
              </a:schemeClr>
            </a:fillRef>
            <a:effectRef idx="1">
              <a:schemeClr val="accent1">
                <a:shade val="50000"/>
                <a:hueOff val="193627"/>
                <a:satOff val="-3612"/>
                <a:lumOff val="34079"/>
                <a:alphaOff val="0"/>
              </a:schemeClr>
            </a:effectRef>
            <a:fontRef idx="minor">
              <a:schemeClr val="lt1"/>
            </a:fontRef>
          </p:style>
          <p:txBody>
            <a:bodyPr/>
            <a:lstStyle/>
            <a:p>
              <a:endParaRPr lang="es-ES"/>
            </a:p>
          </p:txBody>
        </p:sp>
        <p:sp>
          <p:nvSpPr>
            <p:cNvPr id="14" name="Rectángulo: esquinas redondeadas 10">
              <a:extLst>
                <a:ext uri="{FF2B5EF4-FFF2-40B4-BE49-F238E27FC236}">
                  <a16:creationId xmlns:a16="http://schemas.microsoft.com/office/drawing/2014/main" id="{C4E7560D-42AE-44A3-99D9-16B4EC6D0214}"/>
                </a:ext>
              </a:extLst>
            </p:cNvPr>
            <p:cNvSpPr txBox="1"/>
            <p:nvPr/>
          </p:nvSpPr>
          <p:spPr>
            <a:xfrm>
              <a:off x="51885" y="3355654"/>
              <a:ext cx="5094781" cy="959101"/>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 sz="1900" b="1" i="0" kern="1200" dirty="0">
                  <a:effectLst>
                    <a:outerShdw blurRad="38100" dist="38100" dir="2700000" algn="tl">
                      <a:srgbClr val="000000">
                        <a:alpha val="43137"/>
                      </a:srgbClr>
                    </a:outerShdw>
                  </a:effectLst>
                </a:rPr>
                <a:t>Reglamento sobre la Gestión del Asilo y la Migración (</a:t>
              </a:r>
              <a:r>
                <a:rPr lang="es-ES" sz="1900" b="1" dirty="0">
                  <a:effectLst>
                    <a:outerShdw blurRad="38100" dist="38100" dir="2700000" algn="tl">
                      <a:srgbClr val="000000">
                        <a:alpha val="43137"/>
                      </a:srgbClr>
                    </a:outerShdw>
                  </a:effectLst>
                </a:rPr>
                <a:t>AMMR</a:t>
              </a:r>
              <a:r>
                <a:rPr lang="es-ES" sz="1900" b="1" i="0" kern="1200" dirty="0">
                  <a:effectLst>
                    <a:outerShdw blurRad="38100" dist="38100" dir="2700000" algn="tl">
                      <a:srgbClr val="000000">
                        <a:alpha val="43137"/>
                      </a:srgbClr>
                    </a:outerShdw>
                  </a:effectLst>
                </a:rPr>
                <a:t>) </a:t>
              </a:r>
              <a:r>
                <a:rPr lang="es-ES" sz="1900" b="1" i="0" kern="1200" dirty="0">
                  <a:effectLst>
                    <a:outerShdw blurRad="38100" dist="38100" dir="2700000" algn="tl">
                      <a:srgbClr val="000000">
                        <a:alpha val="43137"/>
                      </a:srgbClr>
                    </a:outerShdw>
                  </a:effectLst>
                  <a:sym typeface="Wingdings" panose="05000000000000000000" pitchFamily="2" charset="2"/>
                </a:rPr>
                <a:t></a:t>
              </a:r>
              <a:r>
                <a:rPr lang="es-ES" sz="1900" b="1" i="0" kern="1200" dirty="0">
                  <a:effectLst>
                    <a:outerShdw blurRad="38100" dist="38100" dir="2700000" algn="tl">
                      <a:srgbClr val="000000">
                        <a:alpha val="43137"/>
                      </a:srgbClr>
                    </a:outerShdw>
                  </a:effectLst>
                </a:rPr>
                <a:t>sustituye DUBLIN III</a:t>
              </a:r>
              <a:r>
                <a:rPr lang="es-ES_tradnl" sz="1900" b="1" kern="1200" dirty="0">
                  <a:effectLst>
                    <a:outerShdw blurRad="38100" dist="38100" dir="2700000" algn="tl">
                      <a:srgbClr val="000000">
                        <a:alpha val="43137"/>
                      </a:srgbClr>
                    </a:outerShdw>
                  </a:effectLst>
                </a:rPr>
                <a:t> (mecanismo de solidaridad) 2024/1351</a:t>
              </a:r>
              <a:endParaRPr lang="en-US" sz="1900" b="1" kern="1200" dirty="0">
                <a:effectLst>
                  <a:outerShdw blurRad="38100" dist="38100" dir="2700000" algn="tl">
                    <a:srgbClr val="000000">
                      <a:alpha val="43137"/>
                    </a:srgbClr>
                  </a:outerShdw>
                </a:effectLst>
              </a:endParaRPr>
            </a:p>
          </p:txBody>
        </p:sp>
      </p:grpSp>
      <p:sp>
        <p:nvSpPr>
          <p:cNvPr id="21" name="Rectángulo: esquinas redondeadas 20">
            <a:extLst>
              <a:ext uri="{FF2B5EF4-FFF2-40B4-BE49-F238E27FC236}">
                <a16:creationId xmlns:a16="http://schemas.microsoft.com/office/drawing/2014/main" id="{6C72A89F-79D5-2420-87C0-2C5968748E41}"/>
              </a:ext>
            </a:extLst>
          </p:cNvPr>
          <p:cNvSpPr/>
          <p:nvPr/>
        </p:nvSpPr>
        <p:spPr>
          <a:xfrm>
            <a:off x="4547878" y="4572665"/>
            <a:ext cx="6446111" cy="565700"/>
          </a:xfrm>
          <a:prstGeom prst="roundRect">
            <a:avLst/>
          </a:prstGeom>
        </p:spPr>
        <p:style>
          <a:lnRef idx="3">
            <a:schemeClr val="lt1">
              <a:hueOff val="0"/>
              <a:satOff val="0"/>
              <a:lumOff val="0"/>
              <a:alphaOff val="0"/>
            </a:schemeClr>
          </a:lnRef>
          <a:fillRef idx="1">
            <a:schemeClr val="accent1">
              <a:shade val="50000"/>
              <a:hueOff val="193627"/>
              <a:satOff val="-3612"/>
              <a:lumOff val="34079"/>
              <a:alphaOff val="0"/>
            </a:schemeClr>
          </a:fillRef>
          <a:effectRef idx="1">
            <a:schemeClr val="accent1">
              <a:shade val="50000"/>
              <a:hueOff val="193627"/>
              <a:satOff val="-3612"/>
              <a:lumOff val="34079"/>
              <a:alphaOff val="0"/>
            </a:schemeClr>
          </a:effectRef>
          <a:fontRef idx="minor">
            <a:schemeClr val="lt1"/>
          </a:fontRef>
        </p:style>
        <p:txBody>
          <a:bodyPr/>
          <a:lstStyle/>
          <a:p>
            <a:pPr marL="0" lvl="0" indent="0" algn="l" defTabSz="844550">
              <a:lnSpc>
                <a:spcPct val="90000"/>
              </a:lnSpc>
              <a:spcBef>
                <a:spcPct val="0"/>
              </a:spcBef>
              <a:spcAft>
                <a:spcPct val="35000"/>
              </a:spcAft>
              <a:buNone/>
            </a:pPr>
            <a:r>
              <a:rPr lang="es-ES_tradnl" sz="1800" b="1" kern="1200" dirty="0">
                <a:effectLst>
                  <a:outerShdw blurRad="38100" dist="38100" dir="2700000" algn="tl">
                    <a:srgbClr val="000000">
                      <a:alpha val="43137"/>
                    </a:srgbClr>
                  </a:outerShdw>
                </a:effectLst>
              </a:rPr>
              <a:t>DIRECTIVA DE A</a:t>
            </a:r>
            <a:r>
              <a:rPr lang="es-ES_tradnl" sz="1800" b="1" dirty="0">
                <a:effectLst>
                  <a:outerShdw blurRad="38100" dist="38100" dir="2700000" algn="tl">
                    <a:srgbClr val="000000">
                      <a:alpha val="43137"/>
                    </a:srgbClr>
                  </a:outerShdw>
                </a:effectLst>
              </a:rPr>
              <a:t>COGIDA, 2024/134</a:t>
            </a:r>
            <a:endParaRPr lang="en-US" sz="1800" kern="1200" dirty="0">
              <a:effectLst>
                <a:outerShdw blurRad="38100" dist="38100" dir="2700000" algn="tl">
                  <a:srgbClr val="000000">
                    <a:alpha val="43137"/>
                  </a:srgbClr>
                </a:outerShdw>
              </a:effectLst>
            </a:endParaRPr>
          </a:p>
        </p:txBody>
      </p:sp>
      <p:grpSp>
        <p:nvGrpSpPr>
          <p:cNvPr id="3" name="Grupo 2">
            <a:extLst>
              <a:ext uri="{FF2B5EF4-FFF2-40B4-BE49-F238E27FC236}">
                <a16:creationId xmlns:a16="http://schemas.microsoft.com/office/drawing/2014/main" id="{FD2D135C-CBD9-69FB-07E9-6E028E198376}"/>
              </a:ext>
            </a:extLst>
          </p:cNvPr>
          <p:cNvGrpSpPr/>
          <p:nvPr/>
        </p:nvGrpSpPr>
        <p:grpSpPr>
          <a:xfrm>
            <a:off x="4482893" y="1910370"/>
            <a:ext cx="6482080" cy="1069284"/>
            <a:chOff x="0" y="1112629"/>
            <a:chExt cx="5175384" cy="1069284"/>
          </a:xfrm>
        </p:grpSpPr>
        <p:sp>
          <p:nvSpPr>
            <p:cNvPr id="4" name="Rectángulo: esquinas redondeadas 3">
              <a:extLst>
                <a:ext uri="{FF2B5EF4-FFF2-40B4-BE49-F238E27FC236}">
                  <a16:creationId xmlns:a16="http://schemas.microsoft.com/office/drawing/2014/main" id="{87C1D6D0-3024-223F-BF23-6AA25B78BED0}"/>
                </a:ext>
              </a:extLst>
            </p:cNvPr>
            <p:cNvSpPr/>
            <p:nvPr/>
          </p:nvSpPr>
          <p:spPr>
            <a:xfrm>
              <a:off x="0" y="1119042"/>
              <a:ext cx="5175384" cy="1062871"/>
            </a:xfrm>
            <a:prstGeom prst="roundRect">
              <a:avLst/>
            </a:prstGeom>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5" name="Rectángulo: esquinas redondeadas 6">
              <a:extLst>
                <a:ext uri="{FF2B5EF4-FFF2-40B4-BE49-F238E27FC236}">
                  <a16:creationId xmlns:a16="http://schemas.microsoft.com/office/drawing/2014/main" id="{AC6DD8F5-2308-D7FA-72A1-14A48EA33549}"/>
                </a:ext>
              </a:extLst>
            </p:cNvPr>
            <p:cNvSpPr txBox="1"/>
            <p:nvPr/>
          </p:nvSpPr>
          <p:spPr>
            <a:xfrm>
              <a:off x="77827" y="1112629"/>
              <a:ext cx="5071614" cy="9591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dirty="0">
                  <a:effectLst>
                    <a:outerShdw blurRad="38100" dist="38100" dir="2700000" algn="tl">
                      <a:srgbClr val="000000">
                        <a:alpha val="43137"/>
                      </a:srgbClr>
                    </a:outerShdw>
                  </a:effectLst>
                </a:rPr>
                <a:t>REGLAMENTO SOBRE PROCEDIMIENTOS DE ASILO (RPA</a:t>
              </a:r>
              <a:r>
                <a:rPr lang="es-ES_tradnl" sz="1900" b="1" kern="1200" dirty="0"/>
                <a:t>)</a:t>
              </a:r>
              <a:r>
                <a:rPr lang="es-ES_tradnl" sz="1900" b="1" dirty="0"/>
                <a:t>  2024/1348</a:t>
              </a:r>
              <a:endParaRPr lang="en-US" sz="1900" kern="1200" dirty="0"/>
            </a:p>
          </p:txBody>
        </p:sp>
      </p:grpSp>
      <p:sp>
        <p:nvSpPr>
          <p:cNvPr id="22" name="Rectángulo: esquinas redondeadas 21">
            <a:extLst>
              <a:ext uri="{FF2B5EF4-FFF2-40B4-BE49-F238E27FC236}">
                <a16:creationId xmlns:a16="http://schemas.microsoft.com/office/drawing/2014/main" id="{9B31B74F-C811-4887-1FB0-26A3DD34F5A2}"/>
              </a:ext>
            </a:extLst>
          </p:cNvPr>
          <p:cNvSpPr/>
          <p:nvPr/>
        </p:nvSpPr>
        <p:spPr>
          <a:xfrm>
            <a:off x="4500877" y="5597200"/>
            <a:ext cx="6446111" cy="895039"/>
          </a:xfrm>
          <a:prstGeom prst="roundRect">
            <a:avLst/>
          </a:prstGeom>
          <a:solidFill>
            <a:schemeClr val="accent1">
              <a:lumMod val="75000"/>
            </a:schemeClr>
          </a:solidFill>
          <a:ln>
            <a:solidFill>
              <a:schemeClr val="accent1">
                <a:alpha val="50000"/>
              </a:schemeClr>
            </a:solidFill>
          </a:ln>
        </p:spPr>
        <p:style>
          <a:lnRef idx="3">
            <a:schemeClr val="lt1">
              <a:hueOff val="0"/>
              <a:satOff val="0"/>
              <a:lumOff val="0"/>
              <a:alphaOff val="0"/>
            </a:schemeClr>
          </a:lnRef>
          <a:fillRef idx="1">
            <a:schemeClr val="accent1">
              <a:shade val="50000"/>
              <a:hueOff val="193627"/>
              <a:satOff val="-3612"/>
              <a:lumOff val="34079"/>
              <a:alphaOff val="0"/>
            </a:schemeClr>
          </a:fillRef>
          <a:effectRef idx="1">
            <a:schemeClr val="accent1">
              <a:shade val="50000"/>
              <a:hueOff val="193627"/>
              <a:satOff val="-3612"/>
              <a:lumOff val="34079"/>
              <a:alphaOff val="0"/>
            </a:schemeClr>
          </a:effectRef>
          <a:fontRef idx="minor">
            <a:schemeClr val="lt1"/>
          </a:fontRef>
        </p:style>
        <p:txBody>
          <a:bodyPr/>
          <a:lstStyle/>
          <a:p>
            <a:pPr defTabSz="844550">
              <a:lnSpc>
                <a:spcPct val="90000"/>
              </a:lnSpc>
              <a:spcBef>
                <a:spcPct val="0"/>
              </a:spcBef>
              <a:spcAft>
                <a:spcPct val="35000"/>
              </a:spcAft>
            </a:pPr>
            <a:r>
              <a:rPr lang="es-ES" dirty="0"/>
              <a:t>Reglamento (UE) 2026/464, por el que se modifica el Reglamento (UE) 2024/1348 en lo que respecta al establecimiento de una lista de países de origen seguros a nivel de la Unión.</a:t>
            </a:r>
          </a:p>
          <a:p>
            <a:pPr marL="0" lvl="0" indent="0" algn="l" defTabSz="844550">
              <a:lnSpc>
                <a:spcPct val="90000"/>
              </a:lnSpc>
              <a:spcBef>
                <a:spcPct val="0"/>
              </a:spcBef>
              <a:spcAft>
                <a:spcPct val="35000"/>
              </a:spcAft>
              <a:buNone/>
            </a:pPr>
            <a:endParaRPr lang="en-US" sz="1800" kern="1200" dirty="0">
              <a:effectLst>
                <a:outerShdw blurRad="38100" dist="38100" dir="2700000" algn="tl">
                  <a:srgbClr val="000000">
                    <a:alpha val="43137"/>
                  </a:srgbClr>
                </a:outerShdw>
              </a:effectLst>
            </a:endParaRPr>
          </a:p>
        </p:txBody>
      </p:sp>
      <p:sp>
        <p:nvSpPr>
          <p:cNvPr id="23" name="Rectángulo: esquinas redondeadas 22">
            <a:extLst>
              <a:ext uri="{FF2B5EF4-FFF2-40B4-BE49-F238E27FC236}">
                <a16:creationId xmlns:a16="http://schemas.microsoft.com/office/drawing/2014/main" id="{04A957BB-A049-A2D9-E295-E8039FA7D9EB}"/>
              </a:ext>
            </a:extLst>
          </p:cNvPr>
          <p:cNvSpPr/>
          <p:nvPr/>
        </p:nvSpPr>
        <p:spPr>
          <a:xfrm>
            <a:off x="7000240" y="5209305"/>
            <a:ext cx="1280160" cy="3169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CuadroTexto 23">
            <a:extLst>
              <a:ext uri="{FF2B5EF4-FFF2-40B4-BE49-F238E27FC236}">
                <a16:creationId xmlns:a16="http://schemas.microsoft.com/office/drawing/2014/main" id="{EA85F2BF-9F57-38F2-AFA4-CEDFAA3AA933}"/>
              </a:ext>
            </a:extLst>
          </p:cNvPr>
          <p:cNvSpPr txBox="1"/>
          <p:nvPr/>
        </p:nvSpPr>
        <p:spPr>
          <a:xfrm flipH="1">
            <a:off x="7200899" y="5120717"/>
            <a:ext cx="878841" cy="461665"/>
          </a:xfrm>
          <a:prstGeom prst="rect">
            <a:avLst/>
          </a:prstGeom>
          <a:noFill/>
        </p:spPr>
        <p:txBody>
          <a:bodyPr wrap="square" rtlCol="0">
            <a:spAutoFit/>
          </a:bodyPr>
          <a:lstStyle/>
          <a:p>
            <a:pPr algn="ctr"/>
            <a:r>
              <a:rPr lang="es-ES" sz="2400" b="1" dirty="0"/>
              <a:t>+</a:t>
            </a:r>
            <a:endParaRPr lang="es-ES" b="1" dirty="0"/>
          </a:p>
        </p:txBody>
      </p:sp>
    </p:spTree>
    <p:extLst>
      <p:ext uri="{BB962C8B-B14F-4D97-AF65-F5344CB8AC3E}">
        <p14:creationId xmlns:p14="http://schemas.microsoft.com/office/powerpoint/2010/main" val="110595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B4179-B664-EDB3-5303-2C087125147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D71B78C-87F9-89FC-A37E-B21206304B67}"/>
              </a:ext>
            </a:extLst>
          </p:cNvPr>
          <p:cNvSpPr>
            <a:spLocks noGrp="1"/>
          </p:cNvSpPr>
          <p:nvPr>
            <p:ph type="title"/>
          </p:nvPr>
        </p:nvSpPr>
        <p:spPr>
          <a:xfrm>
            <a:off x="311912" y="996018"/>
            <a:ext cx="2947482" cy="4601183"/>
          </a:xfrm>
        </p:spPr>
        <p:txBody>
          <a:bodyPr>
            <a:normAutofit/>
          </a:bodyPr>
          <a:lstStyle/>
          <a:p>
            <a:r>
              <a:rPr lang="es-ES" b="1" dirty="0">
                <a:solidFill>
                  <a:schemeClr val="bg1"/>
                </a:solidFill>
                <a:latin typeface="Abadi" panose="020B0604020104020204" pitchFamily="34" charset="0"/>
              </a:rPr>
              <a:t>Esquema</a:t>
            </a:r>
            <a:endParaRPr lang="es-ES" dirty="0"/>
          </a:p>
        </p:txBody>
      </p:sp>
      <p:sp>
        <p:nvSpPr>
          <p:cNvPr id="19" name="Rectángulo: esquinas redondeadas 18">
            <a:extLst>
              <a:ext uri="{FF2B5EF4-FFF2-40B4-BE49-F238E27FC236}">
                <a16:creationId xmlns:a16="http://schemas.microsoft.com/office/drawing/2014/main" id="{62D06B5B-0323-3C3A-00C3-F95330BB1282}"/>
              </a:ext>
            </a:extLst>
          </p:cNvPr>
          <p:cNvSpPr/>
          <p:nvPr/>
        </p:nvSpPr>
        <p:spPr>
          <a:xfrm>
            <a:off x="4409440" y="802640"/>
            <a:ext cx="6827520" cy="5273040"/>
          </a:xfrm>
          <a:prstGeom prst="roundRect">
            <a:avLst/>
          </a:prstGeom>
          <a:solidFill>
            <a:schemeClr val="accent1">
              <a:lumMod val="60000"/>
              <a:lumOff val="4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a:lstStyle/>
          <a:p>
            <a:pPr marL="342900" indent="-342900" algn="just">
              <a:buAutoNum type="arabicPeriod"/>
            </a:pPr>
            <a:r>
              <a:rPr lang="es-ES" sz="2800" b="1" dirty="0" err="1"/>
              <a:t>Triaje</a:t>
            </a:r>
            <a:endParaRPr lang="es-ES" sz="2800" b="1" dirty="0"/>
          </a:p>
          <a:p>
            <a:pPr marL="342900" indent="-342900" algn="just">
              <a:buAutoNum type="arabicPeriod"/>
            </a:pPr>
            <a:r>
              <a:rPr lang="es-ES" sz="2800" b="1" dirty="0"/>
              <a:t>Procedimientos de Asilo</a:t>
            </a:r>
          </a:p>
          <a:p>
            <a:pPr marL="342900" indent="-342900" algn="just">
              <a:buAutoNum type="arabicPeriod"/>
            </a:pPr>
            <a:r>
              <a:rPr lang="es-ES" sz="2800" b="1" dirty="0"/>
              <a:t>Procedimiento de retorno en frontera</a:t>
            </a:r>
          </a:p>
          <a:p>
            <a:pPr marL="342900" indent="-342900" algn="just">
              <a:buAutoNum type="arabicPeriod"/>
            </a:pPr>
            <a:r>
              <a:rPr lang="es-ES" sz="2800" b="1" dirty="0"/>
              <a:t>Acogida</a:t>
            </a:r>
          </a:p>
          <a:p>
            <a:pPr marL="342900" indent="-342900" algn="just">
              <a:buAutoNum type="arabicPeriod"/>
            </a:pPr>
            <a:r>
              <a:rPr lang="es-ES" sz="2800" b="1" dirty="0"/>
              <a:t>Bloque retorno</a:t>
            </a:r>
          </a:p>
          <a:p>
            <a:pPr marL="342900" indent="-342900" algn="just">
              <a:buAutoNum type="arabicPeriod"/>
            </a:pPr>
            <a:r>
              <a:rPr lang="es-ES" sz="2800" b="1" dirty="0"/>
              <a:t>Dublín</a:t>
            </a:r>
          </a:p>
          <a:p>
            <a:pPr marL="342900" indent="-342900" algn="just">
              <a:buAutoNum type="arabicPeriod"/>
            </a:pPr>
            <a:r>
              <a:rPr lang="es-ES" sz="2800" b="1" dirty="0"/>
              <a:t>Solidaridad</a:t>
            </a:r>
          </a:p>
          <a:p>
            <a:pPr marL="342900" indent="-342900" algn="just">
              <a:buAutoNum type="arabicPeriod"/>
            </a:pPr>
            <a:r>
              <a:rPr lang="es-ES" sz="2800" b="1" dirty="0"/>
              <a:t>Contingentes</a:t>
            </a:r>
          </a:p>
          <a:p>
            <a:pPr marL="342900" indent="-342900" algn="just">
              <a:buAutoNum type="arabicPeriod"/>
            </a:pPr>
            <a:r>
              <a:rPr lang="es-ES" sz="2800" b="1" dirty="0"/>
              <a:t>Garantías y salvaguardias</a:t>
            </a:r>
          </a:p>
          <a:p>
            <a:pPr marL="342900" indent="-342900" algn="just">
              <a:buAutoNum type="arabicPeriod"/>
            </a:pPr>
            <a:r>
              <a:rPr lang="es-ES" sz="2800" b="1" dirty="0"/>
              <a:t>Reasentamiento y reintegración </a:t>
            </a:r>
            <a:r>
              <a:rPr lang="es-ES" sz="2800" dirty="0">
                <a:sym typeface="Wingdings" panose="05000000000000000000" pitchFamily="2" charset="2"/>
              </a:rPr>
              <a:t>(en vigor)</a:t>
            </a:r>
            <a:endParaRPr lang="es-ES" sz="2800" b="1" dirty="0"/>
          </a:p>
        </p:txBody>
      </p:sp>
    </p:spTree>
    <p:extLst>
      <p:ext uri="{BB962C8B-B14F-4D97-AF65-F5344CB8AC3E}">
        <p14:creationId xmlns:p14="http://schemas.microsoft.com/office/powerpoint/2010/main" val="3700079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l"/>
            <a:r>
              <a:rPr lang="es-ES" dirty="0"/>
              <a:t>Reglamento de </a:t>
            </a:r>
            <a:r>
              <a:rPr lang="es-ES" dirty="0" err="1"/>
              <a:t>triaje</a:t>
            </a:r>
            <a:r>
              <a:rPr lang="es-ES" dirty="0"/>
              <a:t> – 2024/1356 (UE)</a:t>
            </a:r>
            <a:br>
              <a:rPr lang="es-ES" sz="1800" dirty="0">
                <a:solidFill>
                  <a:srgbClr val="000000"/>
                </a:solidFill>
                <a:latin typeface="EUAlbertina"/>
              </a:rPr>
            </a:br>
            <a:br>
              <a:rPr lang="es-ES" sz="1800" dirty="0">
                <a:solidFill>
                  <a:schemeClr val="bg1"/>
                </a:solidFill>
                <a:latin typeface="EUAlbertina"/>
              </a:rPr>
            </a:br>
            <a:r>
              <a:rPr lang="es-ES" sz="1800" dirty="0">
                <a:solidFill>
                  <a:schemeClr val="bg1"/>
                </a:solidFill>
                <a:latin typeface="EUAlbertina"/>
              </a:rPr>
              <a:t>por el que se introduce el </a:t>
            </a:r>
            <a:r>
              <a:rPr lang="es-ES" sz="1800" dirty="0" err="1">
                <a:solidFill>
                  <a:schemeClr val="bg1"/>
                </a:solidFill>
                <a:latin typeface="EUAlbertina"/>
              </a:rPr>
              <a:t>triaje</a:t>
            </a:r>
            <a:r>
              <a:rPr lang="es-ES" sz="1800" dirty="0">
                <a:solidFill>
                  <a:schemeClr val="bg1"/>
                </a:solidFill>
                <a:latin typeface="EUAlbertina"/>
              </a:rPr>
              <a:t> de nacionales de terceros países en las fronteras exteriores </a:t>
            </a:r>
            <a:br>
              <a:rPr lang="es-ES" sz="1800" dirty="0">
                <a:solidFill>
                  <a:schemeClr val="bg1"/>
                </a:solidFill>
                <a:latin typeface="EUAlbertina"/>
              </a:rPr>
            </a:b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3789680" y="225933"/>
            <a:ext cx="7823199" cy="6247864"/>
          </a:xfrm>
          <a:prstGeom prst="rect">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just">
              <a:buFont typeface="Arial" panose="020B0604020202020204" pitchFamily="34" charset="0"/>
              <a:buChar char="•"/>
            </a:pPr>
            <a:r>
              <a:rPr lang="es-ES" sz="2000" dirty="0">
                <a:solidFill>
                  <a:schemeClr val="tx1"/>
                </a:solidFill>
                <a:latin typeface="Arial" panose="020B0604020202020204" pitchFamily="34" charset="0"/>
                <a:cs typeface="Arial" panose="020B0604020202020204" pitchFamily="34" charset="0"/>
              </a:rPr>
              <a:t>Conexión directa con Código de Fronteras Schengen que contiene control y vigilancia de fronteras.</a:t>
            </a:r>
          </a:p>
          <a:p>
            <a:pPr algn="just"/>
            <a:endParaRPr lang="es-ES" sz="20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ES" sz="2000" dirty="0">
                <a:solidFill>
                  <a:schemeClr val="tx1"/>
                </a:solidFill>
                <a:latin typeface="Arial" panose="020B0604020202020204" pitchFamily="34" charset="0"/>
                <a:cs typeface="Arial" panose="020B0604020202020204" pitchFamily="34" charset="0"/>
              </a:rPr>
              <a:t>El CFS adolecía de vacíos legales que el reglamento viene a completar con este proceso de </a:t>
            </a:r>
            <a:r>
              <a:rPr lang="es-ES" sz="2000" b="1" dirty="0">
                <a:solidFill>
                  <a:schemeClr val="tx1"/>
                </a:solidFill>
                <a:latin typeface="Arial" panose="020B0604020202020204" pitchFamily="34" charset="0"/>
                <a:cs typeface="Arial" panose="020B0604020202020204" pitchFamily="34" charset="0"/>
              </a:rPr>
              <a:t>control fronterizo</a:t>
            </a:r>
            <a:r>
              <a:rPr lang="es-ES" sz="2000" dirty="0">
                <a:solidFill>
                  <a:schemeClr val="tx1"/>
                </a:solidFill>
                <a:latin typeface="Arial" panose="020B0604020202020204" pitchFamily="34" charset="0"/>
                <a:cs typeface="Arial" panose="020B0604020202020204" pitchFamily="34" charset="0"/>
              </a:rPr>
              <a:t>, impone una disciplina armonizada de Schengen para llevar a cabo:</a:t>
            </a:r>
          </a:p>
          <a:p>
            <a:pPr marL="285750" indent="-285750" algn="just">
              <a:buFont typeface="Arial" panose="020B0604020202020204" pitchFamily="34" charset="0"/>
              <a:buChar char="•"/>
            </a:pPr>
            <a:endParaRPr lang="es-ES" sz="2000" dirty="0">
              <a:solidFill>
                <a:schemeClr val="tx1"/>
              </a:solidFill>
              <a:latin typeface="Arial" panose="020B0604020202020204" pitchFamily="34" charset="0"/>
              <a:cs typeface="Arial" panose="020B0604020202020204" pitchFamily="34" charset="0"/>
            </a:endParaRPr>
          </a:p>
          <a:p>
            <a:pPr marL="342900" indent="-342900" algn="just">
              <a:buFont typeface="+mj-lt"/>
              <a:buAutoNum type="arabicPeriod"/>
            </a:pPr>
            <a:r>
              <a:rPr lang="es-ES" sz="2000" dirty="0">
                <a:solidFill>
                  <a:schemeClr val="tx1"/>
                </a:solidFill>
                <a:latin typeface="Arial" panose="020B0604020202020204" pitchFamily="34" charset="0"/>
                <a:cs typeface="Arial" panose="020B0604020202020204" pitchFamily="34" charset="0"/>
              </a:rPr>
              <a:t>Control de identidad/Identificación + seguridad + salud + vulnerabilidad</a:t>
            </a:r>
          </a:p>
          <a:p>
            <a:pPr marL="342900" indent="-342900" algn="just">
              <a:buFont typeface="+mj-lt"/>
              <a:buAutoNum type="arabicPeriod"/>
            </a:pPr>
            <a:r>
              <a:rPr lang="es-ES" sz="2000" dirty="0">
                <a:solidFill>
                  <a:schemeClr val="tx1"/>
                </a:solidFill>
                <a:latin typeface="Arial" panose="020B0604020202020204" pitchFamily="34" charset="0"/>
                <a:cs typeface="Arial" panose="020B0604020202020204" pitchFamily="34" charset="0"/>
              </a:rPr>
              <a:t>Registro de datos biométricos </a:t>
            </a:r>
            <a:r>
              <a:rPr lang="es-ES" sz="2000" dirty="0">
                <a:solidFill>
                  <a:schemeClr val="tx1"/>
                </a:solidFill>
                <a:latin typeface="Arial" panose="020B0604020202020204" pitchFamily="34" charset="0"/>
                <a:cs typeface="Arial" panose="020B0604020202020204" pitchFamily="34" charset="0"/>
                <a:sym typeface="Wingdings" panose="05000000000000000000" pitchFamily="2" charset="2"/>
              </a:rPr>
              <a:t> EURODAC</a:t>
            </a:r>
          </a:p>
          <a:p>
            <a:pPr marL="342900" indent="-342900" algn="just">
              <a:buFont typeface="+mj-lt"/>
              <a:buAutoNum type="arabicPeriod"/>
            </a:pPr>
            <a:r>
              <a:rPr lang="es-ES" sz="2000" dirty="0">
                <a:solidFill>
                  <a:schemeClr val="tx1"/>
                </a:solidFill>
                <a:latin typeface="Arial" panose="020B0604020202020204" pitchFamily="34" charset="0"/>
                <a:cs typeface="Arial" panose="020B0604020202020204" pitchFamily="34" charset="0"/>
                <a:sym typeface="Wingdings" panose="05000000000000000000" pitchFamily="2" charset="2"/>
              </a:rPr>
              <a:t>remisión a siguiente procedimiento: ASILO / RETORNO / REUBICACIÓN</a:t>
            </a:r>
          </a:p>
          <a:p>
            <a:pPr algn="just"/>
            <a:endParaRPr lang="es-ES" sz="2000"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marL="285750" indent="-285750" algn="just">
              <a:buFont typeface="Arial" panose="020B0604020202020204" pitchFamily="34" charset="0"/>
              <a:buChar char="•"/>
            </a:pPr>
            <a:r>
              <a:rPr lang="es-ES" sz="2000" dirty="0">
                <a:solidFill>
                  <a:schemeClr val="tx1"/>
                </a:solidFill>
                <a:latin typeface="Arial" panose="020B0604020202020204" pitchFamily="34" charset="0"/>
                <a:cs typeface="Arial" panose="020B0604020202020204" pitchFamily="34" charset="0"/>
                <a:sym typeface="Wingdings" panose="05000000000000000000" pitchFamily="2" charset="2"/>
              </a:rPr>
              <a:t>NO SE TRATA DE UN PROCEDIMIENTO ADMINISTRATIVO, sino de una extensión de un “control fronterizo” lo que dice la CE y lo que decimos los demás:  FICCION DE NO ENTRADA EL TERRITORIO</a:t>
            </a:r>
          </a:p>
          <a:p>
            <a:pPr marL="285750" indent="-285750" algn="just">
              <a:buFont typeface="Arial" panose="020B0604020202020204" pitchFamily="34" charset="0"/>
              <a:buChar char="•"/>
            </a:pPr>
            <a:r>
              <a:rPr lang="es-ES" sz="2000" b="1" dirty="0">
                <a:solidFill>
                  <a:schemeClr val="tx1"/>
                </a:solidFill>
                <a:latin typeface="Arial" panose="020B0604020202020204" pitchFamily="34" charset="0"/>
                <a:cs typeface="Arial" panose="020B0604020202020204" pitchFamily="34" charset="0"/>
                <a:sym typeface="Wingdings" panose="05000000000000000000" pitchFamily="2" charset="2"/>
              </a:rPr>
              <a:t>Supuestamente</a:t>
            </a:r>
            <a:r>
              <a:rPr lang="es-ES" sz="2000" dirty="0">
                <a:solidFill>
                  <a:schemeClr val="tx1"/>
                </a:solidFill>
                <a:latin typeface="Arial" panose="020B0604020202020204" pitchFamily="34" charset="0"/>
                <a:cs typeface="Arial" panose="020B0604020202020204" pitchFamily="34" charset="0"/>
                <a:sym typeface="Wingdings" panose="05000000000000000000" pitchFamily="2" charset="2"/>
              </a:rPr>
              <a:t> se puede apelar los “resultados preliminares” del </a:t>
            </a:r>
            <a:r>
              <a:rPr lang="es-ES" sz="2000" dirty="0" err="1">
                <a:solidFill>
                  <a:schemeClr val="tx1"/>
                </a:solidFill>
                <a:latin typeface="Arial" panose="020B0604020202020204" pitchFamily="34" charset="0"/>
                <a:cs typeface="Arial" panose="020B0604020202020204" pitchFamily="34" charset="0"/>
                <a:sym typeface="Wingdings" panose="05000000000000000000" pitchFamily="2" charset="2"/>
              </a:rPr>
              <a:t>triaje</a:t>
            </a:r>
            <a:r>
              <a:rPr lang="es-ES" sz="2000" dirty="0">
                <a:solidFill>
                  <a:schemeClr val="tx1"/>
                </a:solidFill>
                <a:latin typeface="Arial" panose="020B0604020202020204" pitchFamily="34" charset="0"/>
                <a:cs typeface="Arial" panose="020B0604020202020204" pitchFamily="34" charset="0"/>
                <a:sym typeface="Wingdings" panose="05000000000000000000" pitchFamily="2" charset="2"/>
              </a:rPr>
              <a:t> cuando den lugar a una decisión de retorno o de asilo  esto provocará litigiosidad</a:t>
            </a:r>
          </a:p>
        </p:txBody>
      </p:sp>
    </p:spTree>
    <p:extLst>
      <p:ext uri="{BB962C8B-B14F-4D97-AF65-F5344CB8AC3E}">
        <p14:creationId xmlns:p14="http://schemas.microsoft.com/office/powerpoint/2010/main" val="820850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a:t>
            </a:r>
            <a:r>
              <a:rPr lang="es-ES" dirty="0" err="1"/>
              <a:t>triaje</a:t>
            </a:r>
            <a:r>
              <a:rPr lang="es-ES" dirty="0"/>
              <a:t> – 2</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3881121" y="331273"/>
            <a:ext cx="7660640" cy="618630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400" b="1" dirty="0">
                <a:solidFill>
                  <a:schemeClr val="tx1"/>
                </a:solidFill>
                <a:latin typeface="Arial" panose="020B0604020202020204" pitchFamily="34" charset="0"/>
                <a:cs typeface="Arial" panose="020B0604020202020204" pitchFamily="34" charset="0"/>
                <a:sym typeface="Wingdings" panose="05000000000000000000" pitchFamily="2" charset="2"/>
              </a:rPr>
              <a:t>¿Quién debe pasar por el </a:t>
            </a:r>
            <a:r>
              <a:rPr lang="es-ES" sz="2400" b="1" dirty="0" err="1">
                <a:solidFill>
                  <a:schemeClr val="tx1"/>
                </a:solidFill>
                <a:latin typeface="Arial" panose="020B0604020202020204" pitchFamily="34" charset="0"/>
                <a:cs typeface="Arial" panose="020B0604020202020204" pitchFamily="34" charset="0"/>
                <a:sym typeface="Wingdings" panose="05000000000000000000" pitchFamily="2" charset="2"/>
              </a:rPr>
              <a:t>triaje</a:t>
            </a:r>
            <a:r>
              <a:rPr lang="es-ES" sz="2400" b="1"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just"/>
            <a:endParaRPr lang="es-ES"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r>
              <a:rPr lang="es-ES" b="1" dirty="0">
                <a:solidFill>
                  <a:schemeClr val="tx1"/>
                </a:solidFill>
                <a:latin typeface="Arial" panose="020B0604020202020204" pitchFamily="34" charset="0"/>
                <a:cs typeface="Arial" panose="020B0604020202020204" pitchFamily="34" charset="0"/>
                <a:sym typeface="Wingdings" panose="05000000000000000000" pitchFamily="2" charset="2"/>
              </a:rPr>
              <a:t>En las fronteras exteriores:</a:t>
            </a:r>
          </a:p>
          <a:p>
            <a:pPr marL="285750" indent="-285750" algn="just">
              <a:buFontTx/>
              <a:buChar char="-"/>
            </a:pP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Aquellas personas aprehendidas en las fronteras terrestres que no tengan no cumplan los requisitos para entrar.</a:t>
            </a:r>
          </a:p>
          <a:p>
            <a:pPr marL="285750" indent="-285750" algn="just">
              <a:buFontTx/>
              <a:buChar char="-"/>
            </a:pP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desembarcadas o rescatadas en el mar (fronteras marítimas)</a:t>
            </a:r>
          </a:p>
          <a:p>
            <a:pPr marL="285750" indent="-285750" algn="just">
              <a:buFontTx/>
              <a:buChar char="-"/>
            </a:pP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Aquellas que soliciten asilo en un puesto (paso) fronterizo o en zona de tránsito.</a:t>
            </a:r>
          </a:p>
          <a:p>
            <a:pPr algn="just"/>
            <a:endParaRPr lang="es-ES"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r>
              <a:rPr lang="es-ES" b="1" dirty="0">
                <a:solidFill>
                  <a:schemeClr val="tx1"/>
                </a:solidFill>
                <a:latin typeface="Arial" panose="020B0604020202020204" pitchFamily="34" charset="0"/>
                <a:cs typeface="Arial" panose="020B0604020202020204" pitchFamily="34" charset="0"/>
                <a:sym typeface="Wingdings" panose="05000000000000000000" pitchFamily="2" charset="2"/>
              </a:rPr>
              <a:t>En el territorio: </a:t>
            </a: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personas que sean aprehendidas y estén de forma irregular en el territorio (esto es optativo aplicarlo para los EM).</a:t>
            </a:r>
          </a:p>
          <a:p>
            <a:pPr marL="285750" indent="-285750" algn="just">
              <a:buFontTx/>
              <a:buChar char="-"/>
            </a:pPr>
            <a:endParaRPr lang="es-ES"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marL="285750" indent="-285750" algn="just">
              <a:buFont typeface="Wingdings" panose="05000000000000000000" pitchFamily="2" charset="2"/>
              <a:buChar char="à"/>
            </a:pP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El </a:t>
            </a:r>
            <a:r>
              <a:rPr lang="es-ES" b="1" i="1" dirty="0" err="1">
                <a:solidFill>
                  <a:schemeClr val="tx1"/>
                </a:solidFill>
                <a:latin typeface="Arial" panose="020B0604020202020204" pitchFamily="34" charset="0"/>
                <a:cs typeface="Arial" panose="020B0604020202020204" pitchFamily="34" charset="0"/>
                <a:sym typeface="Wingdings" panose="05000000000000000000" pitchFamily="2" charset="2"/>
              </a:rPr>
              <a:t>Acquis</a:t>
            </a:r>
            <a:r>
              <a:rPr lang="es-ES" b="1" i="1" dirty="0">
                <a:solidFill>
                  <a:schemeClr val="tx1"/>
                </a:solidFill>
                <a:latin typeface="Arial" panose="020B0604020202020204" pitchFamily="34" charset="0"/>
                <a:cs typeface="Arial" panose="020B0604020202020204" pitchFamily="34" charset="0"/>
                <a:sym typeface="Wingdings" panose="05000000000000000000" pitchFamily="2" charset="2"/>
              </a:rPr>
              <a:t> Asilo</a:t>
            </a: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 (legislación de la UE en materia de asilo) (Directiva de Acogida y RPA) se aplica en paralelo al </a:t>
            </a:r>
            <a:r>
              <a:rPr lang="es-ES" dirty="0" err="1">
                <a:solidFill>
                  <a:schemeClr val="tx1"/>
                </a:solidFill>
                <a:latin typeface="Arial" panose="020B0604020202020204" pitchFamily="34" charset="0"/>
                <a:cs typeface="Arial" panose="020B0604020202020204" pitchFamily="34" charset="0"/>
                <a:sym typeface="Wingdings" panose="05000000000000000000" pitchFamily="2" charset="2"/>
              </a:rPr>
              <a:t>triaje</a:t>
            </a: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 desde el momento de la manifestación de asilo</a:t>
            </a:r>
          </a:p>
          <a:p>
            <a:pPr marL="285750" indent="-285750" algn="just">
              <a:buFont typeface="Wingdings" panose="05000000000000000000" pitchFamily="2" charset="2"/>
              <a:buChar char="à"/>
            </a:pP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El </a:t>
            </a:r>
            <a:r>
              <a:rPr lang="es-ES" b="1" i="1" dirty="0" err="1">
                <a:solidFill>
                  <a:schemeClr val="tx1"/>
                </a:solidFill>
                <a:latin typeface="Arial" panose="020B0604020202020204" pitchFamily="34" charset="0"/>
                <a:cs typeface="Arial" panose="020B0604020202020204" pitchFamily="34" charset="0"/>
                <a:sym typeface="Wingdings" panose="05000000000000000000" pitchFamily="2" charset="2"/>
              </a:rPr>
              <a:t>Acquis</a:t>
            </a:r>
            <a:r>
              <a:rPr lang="es-ES" b="1" i="1" dirty="0">
                <a:solidFill>
                  <a:schemeClr val="tx1"/>
                </a:solidFill>
                <a:latin typeface="Arial" panose="020B0604020202020204" pitchFamily="34" charset="0"/>
                <a:cs typeface="Arial" panose="020B0604020202020204" pitchFamily="34" charset="0"/>
                <a:sym typeface="Wingdings" panose="05000000000000000000" pitchFamily="2" charset="2"/>
              </a:rPr>
              <a:t> Retorno </a:t>
            </a: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se aplica cuándo ha terminado el </a:t>
            </a:r>
            <a:r>
              <a:rPr lang="es-ES" dirty="0" err="1">
                <a:solidFill>
                  <a:schemeClr val="tx1"/>
                </a:solidFill>
                <a:latin typeface="Arial" panose="020B0604020202020204" pitchFamily="34" charset="0"/>
                <a:cs typeface="Arial" panose="020B0604020202020204" pitchFamily="34" charset="0"/>
                <a:sym typeface="Wingdings" panose="05000000000000000000" pitchFamily="2" charset="2"/>
              </a:rPr>
              <a:t>triaje</a:t>
            </a:r>
            <a:endParaRPr lang="es-ES"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marL="285750" indent="-285750" algn="just">
              <a:buFont typeface="Wingdings" panose="05000000000000000000" pitchFamily="2" charset="2"/>
              <a:buChar char="à"/>
            </a:pPr>
            <a:endParaRPr lang="es-ES"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r>
              <a:rPr lang="es-ES" sz="2400" b="1" dirty="0">
                <a:solidFill>
                  <a:schemeClr val="tx1"/>
                </a:solidFill>
                <a:latin typeface="Arial" panose="020B0604020202020204" pitchFamily="34" charset="0"/>
                <a:cs typeface="Arial" panose="020B0604020202020204" pitchFamily="34" charset="0"/>
                <a:sym typeface="Wingdings" panose="05000000000000000000" pitchFamily="2" charset="2"/>
              </a:rPr>
              <a:t>¿Duración del </a:t>
            </a:r>
            <a:r>
              <a:rPr lang="es-ES" sz="2400" b="1" dirty="0" err="1">
                <a:solidFill>
                  <a:schemeClr val="tx1"/>
                </a:solidFill>
                <a:latin typeface="Arial" panose="020B0604020202020204" pitchFamily="34" charset="0"/>
                <a:cs typeface="Arial" panose="020B0604020202020204" pitchFamily="34" charset="0"/>
                <a:sym typeface="Wingdings" panose="05000000000000000000" pitchFamily="2" charset="2"/>
              </a:rPr>
              <a:t>triaje</a:t>
            </a:r>
            <a:r>
              <a:rPr lang="es-ES" sz="2400" b="1"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just"/>
            <a:endParaRPr lang="es-ES" sz="2400"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7 d. </a:t>
            </a:r>
            <a:r>
              <a:rPr lang="es-ES" dirty="0" err="1">
                <a:solidFill>
                  <a:schemeClr val="tx1"/>
                </a:solidFill>
                <a:latin typeface="Arial" panose="020B0604020202020204" pitchFamily="34" charset="0"/>
                <a:cs typeface="Arial" panose="020B0604020202020204" pitchFamily="34" charset="0"/>
                <a:sym typeface="Wingdings" panose="05000000000000000000" pitchFamily="2" charset="2"/>
              </a:rPr>
              <a:t>max</a:t>
            </a: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 en frontera: </a:t>
            </a:r>
            <a:r>
              <a:rPr lang="es-ES" dirty="0">
                <a:solidFill>
                  <a:schemeClr val="tx1"/>
                </a:solidFill>
                <a:highlight>
                  <a:srgbClr val="FF00FF"/>
                </a:highlight>
                <a:latin typeface="Arial" panose="020B0604020202020204" pitchFamily="34" charset="0"/>
                <a:cs typeface="Arial" panose="020B0604020202020204" pitchFamily="34" charset="0"/>
                <a:sym typeface="Wingdings" panose="05000000000000000000" pitchFamily="2" charset="2"/>
              </a:rPr>
              <a:t> España: 72 HORAS</a:t>
            </a:r>
          </a:p>
          <a:p>
            <a:pPr algn="just"/>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3 d. en el territorio</a:t>
            </a:r>
          </a:p>
        </p:txBody>
      </p:sp>
    </p:spTree>
    <p:extLst>
      <p:ext uri="{BB962C8B-B14F-4D97-AF65-F5344CB8AC3E}">
        <p14:creationId xmlns:p14="http://schemas.microsoft.com/office/powerpoint/2010/main" val="3055918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a:t>
            </a:r>
            <a:r>
              <a:rPr lang="es-ES" dirty="0" err="1"/>
              <a:t>triaje</a:t>
            </a:r>
            <a:r>
              <a:rPr lang="es-ES" dirty="0"/>
              <a:t> – 3</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4002621" y="762160"/>
            <a:ext cx="7286017" cy="517064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400" b="1" dirty="0">
                <a:solidFill>
                  <a:schemeClr val="tx1"/>
                </a:solidFill>
                <a:latin typeface="Arial" panose="020B0604020202020204" pitchFamily="34" charset="0"/>
                <a:cs typeface="Arial" panose="020B0604020202020204" pitchFamily="34" charset="0"/>
                <a:sym typeface="Wingdings" panose="05000000000000000000" pitchFamily="2" charset="2"/>
              </a:rPr>
              <a:t>¿Quién se encarga de hacer el </a:t>
            </a:r>
            <a:r>
              <a:rPr lang="es-ES" sz="2400" b="1" dirty="0" err="1">
                <a:solidFill>
                  <a:schemeClr val="tx1"/>
                </a:solidFill>
                <a:latin typeface="Arial" panose="020B0604020202020204" pitchFamily="34" charset="0"/>
                <a:cs typeface="Arial" panose="020B0604020202020204" pitchFamily="34" charset="0"/>
                <a:sym typeface="Wingdings" panose="05000000000000000000" pitchFamily="2" charset="2"/>
              </a:rPr>
              <a:t>triaje</a:t>
            </a:r>
            <a:r>
              <a:rPr lang="es-ES" sz="2400" b="1" dirty="0">
                <a:solidFill>
                  <a:schemeClr val="tx1"/>
                </a:solidFill>
                <a:latin typeface="Arial" panose="020B0604020202020204" pitchFamily="34" charset="0"/>
                <a:cs typeface="Arial" panose="020B0604020202020204" pitchFamily="34" charset="0"/>
                <a:sym typeface="Wingdings" panose="05000000000000000000" pitchFamily="2" charset="2"/>
              </a:rPr>
              <a:t>?</a:t>
            </a:r>
          </a:p>
          <a:p>
            <a:pPr algn="just"/>
            <a:endParaRPr lang="es-ES"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Son aquellas autoridades designadas por el derecho nacional excepto para efectuar los reconocimientos médicos que deben ser en todo caso personal sanitario cualificado (médicos, enfermeras..).</a:t>
            </a:r>
          </a:p>
          <a:p>
            <a:pPr algn="just"/>
            <a:endParaRPr lang="es-ES" b="1"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Los EM deben asegurar la </a:t>
            </a:r>
            <a:r>
              <a:rPr lang="es-ES" b="1" dirty="0">
                <a:solidFill>
                  <a:schemeClr val="tx1"/>
                </a:solidFill>
                <a:latin typeface="Arial" panose="020B0604020202020204" pitchFamily="34" charset="0"/>
                <a:cs typeface="Arial" panose="020B0604020202020204" pitchFamily="34" charset="0"/>
                <a:sym typeface="Wingdings" panose="05000000000000000000" pitchFamily="2" charset="2"/>
              </a:rPr>
              <a:t>formación necesaria</a:t>
            </a: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 para desempeñar esas funciones.</a:t>
            </a:r>
          </a:p>
          <a:p>
            <a:pPr algn="just"/>
            <a:endParaRPr lang="es-ES"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Para el </a:t>
            </a:r>
            <a:r>
              <a:rPr lang="es-ES" b="1" dirty="0">
                <a:solidFill>
                  <a:schemeClr val="tx1"/>
                </a:solidFill>
                <a:latin typeface="Arial" panose="020B0604020202020204" pitchFamily="34" charset="0"/>
                <a:cs typeface="Arial" panose="020B0604020202020204" pitchFamily="34" charset="0"/>
                <a:sym typeface="Wingdings" panose="05000000000000000000" pitchFamily="2" charset="2"/>
              </a:rPr>
              <a:t>examen preliminar de vulnerabilidad </a:t>
            </a:r>
            <a:r>
              <a:rPr lang="es-ES" dirty="0">
                <a:solidFill>
                  <a:schemeClr val="tx1"/>
                </a:solidFill>
                <a:latin typeface="Arial" panose="020B0604020202020204" pitchFamily="34" charset="0"/>
                <a:cs typeface="Arial" panose="020B0604020202020204" pitchFamily="34" charset="0"/>
                <a:sym typeface="Wingdings" panose="05000000000000000000" pitchFamily="2" charset="2"/>
              </a:rPr>
              <a:t>debe tratarse de autoridades especializadas en esa área o formadas para ese fin.</a:t>
            </a:r>
            <a:endParaRPr lang="es-ES" sz="1800" b="0" i="0" u="none" strike="noStrike" baseline="0" dirty="0">
              <a:solidFill>
                <a:srgbClr val="000000"/>
              </a:solidFill>
              <a:latin typeface="EUAlbertina"/>
            </a:endParaRPr>
          </a:p>
          <a:p>
            <a:pPr algn="just"/>
            <a:endParaRPr lang="es-ES" dirty="0">
              <a:solidFill>
                <a:srgbClr val="000000"/>
              </a:solidFill>
              <a:latin typeface="EUAlbertina"/>
            </a:endParaRPr>
          </a:p>
          <a:p>
            <a:pPr algn="just"/>
            <a:r>
              <a:rPr lang="es-ES" dirty="0">
                <a:solidFill>
                  <a:schemeClr val="tx1"/>
                </a:solidFill>
                <a:latin typeface="Arial" panose="020B0604020202020204" pitchFamily="34" charset="0"/>
                <a:cs typeface="Arial" panose="020B0604020202020204" pitchFamily="34" charset="0"/>
              </a:rPr>
              <a:t>También participarán en dicho reconocimiento y dicho examen, cuando proceda, las autoridades nacionales de protección de menores y las autoridades nacionales responsables de detectar e identificar a las víctimas de la trata de seres humanos, o mecanismos equivalentes.</a:t>
            </a:r>
            <a:endParaRPr lang="es-ES" dirty="0">
              <a:solidFill>
                <a:schemeClr val="tx1"/>
              </a:solidFill>
              <a:latin typeface="Arial" panose="020B0604020202020204" pitchFamily="34" charset="0"/>
              <a:cs typeface="Arial" panose="020B0604020202020204" pitchFamily="34" charset="0"/>
              <a:sym typeface="Wingdings" panose="05000000000000000000" pitchFamily="2" charset="2"/>
            </a:endParaRPr>
          </a:p>
          <a:p>
            <a:pPr algn="just"/>
            <a:endParaRPr lang="es-ES" b="1" dirty="0">
              <a:solidFill>
                <a:schemeClr val="tx1"/>
              </a:solidFill>
              <a:latin typeface="Arial" panose="020B0604020202020204" pitchFamily="34" charset="0"/>
              <a:cs typeface="Arial" panose="020B0604020202020204" pitchFamily="34" charset="0"/>
              <a:sym typeface="Wingdings" panose="05000000000000000000" pitchFamily="2" charset="2"/>
            </a:endParaRPr>
          </a:p>
        </p:txBody>
      </p:sp>
    </p:spTree>
    <p:extLst>
      <p:ext uri="{BB962C8B-B14F-4D97-AF65-F5344CB8AC3E}">
        <p14:creationId xmlns:p14="http://schemas.microsoft.com/office/powerpoint/2010/main" val="381278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a:t>Reglamento de triaje – 4</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3495040" y="0"/>
            <a:ext cx="8696960" cy="687726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400" b="1" dirty="0">
                <a:solidFill>
                  <a:schemeClr val="tx1"/>
                </a:solidFill>
                <a:highlight>
                  <a:srgbClr val="00FFFF"/>
                </a:highlight>
                <a:latin typeface="Arial" panose="020B0604020202020204" pitchFamily="34" charset="0"/>
                <a:cs typeface="Arial" panose="020B0604020202020204" pitchFamily="34" charset="0"/>
                <a:sym typeface="Wingdings" panose="05000000000000000000" pitchFamily="2" charset="2"/>
              </a:rPr>
              <a:t>Elementos del </a:t>
            </a:r>
            <a:r>
              <a:rPr lang="es-ES" sz="2400" b="1" dirty="0" err="1">
                <a:solidFill>
                  <a:schemeClr val="tx1"/>
                </a:solidFill>
                <a:highlight>
                  <a:srgbClr val="00FFFF"/>
                </a:highlight>
                <a:latin typeface="Arial" panose="020B0604020202020204" pitchFamily="34" charset="0"/>
                <a:cs typeface="Arial" panose="020B0604020202020204" pitchFamily="34" charset="0"/>
                <a:sym typeface="Wingdings" panose="05000000000000000000" pitchFamily="2" charset="2"/>
              </a:rPr>
              <a:t>triaje</a:t>
            </a:r>
            <a:endParaRPr lang="es-ES" sz="2400" b="1" dirty="0">
              <a:solidFill>
                <a:schemeClr val="tx1"/>
              </a:solidFill>
              <a:highlight>
                <a:srgbClr val="00FFFF"/>
              </a:highlight>
              <a:latin typeface="Arial" panose="020B0604020202020204" pitchFamily="34" charset="0"/>
              <a:cs typeface="Arial" panose="020B0604020202020204" pitchFamily="34" charset="0"/>
              <a:sym typeface="Wingdings" panose="05000000000000000000" pitchFamily="2" charset="2"/>
            </a:endParaRPr>
          </a:p>
          <a:p>
            <a:pPr marL="342900" indent="-342900" algn="just">
              <a:lnSpc>
                <a:spcPct val="150000"/>
              </a:lnSpc>
              <a:buFont typeface="Arial" panose="020B0604020202020204" pitchFamily="34" charset="0"/>
              <a:buChar char="•"/>
            </a:pPr>
            <a:r>
              <a:rPr lang="es-ES" sz="2000" b="0" i="0" u="none" strike="noStrike" baseline="0" dirty="0">
                <a:solidFill>
                  <a:srgbClr val="000000"/>
                </a:solidFill>
                <a:latin typeface="EUAlbertina"/>
              </a:rPr>
              <a:t>reconocimiento médico preliminar </a:t>
            </a:r>
            <a:r>
              <a:rPr lang="es-ES" sz="2000" dirty="0">
                <a:solidFill>
                  <a:srgbClr val="000000"/>
                </a:solidFill>
                <a:latin typeface="EUAlbertina"/>
              </a:rPr>
              <a:t>(</a:t>
            </a:r>
            <a:r>
              <a:rPr lang="es-ES" sz="2000" b="0" i="0" u="none" strike="noStrike" baseline="0" dirty="0">
                <a:solidFill>
                  <a:srgbClr val="000000"/>
                </a:solidFill>
                <a:latin typeface="EUAlbertina"/>
              </a:rPr>
              <a:t>artículo 12)</a:t>
            </a:r>
            <a:r>
              <a:rPr lang="es-ES" sz="2000" dirty="0">
                <a:solidFill>
                  <a:srgbClr val="000000"/>
                </a:solidFill>
                <a:latin typeface="EUAlbertina"/>
              </a:rPr>
              <a:t> ESPAÑA: CRUZ ROJA</a:t>
            </a:r>
            <a:endParaRPr lang="es-ES" sz="2000" b="0" i="0" u="none" strike="noStrike" baseline="0" dirty="0">
              <a:solidFill>
                <a:srgbClr val="000000"/>
              </a:solidFill>
              <a:latin typeface="EUAlbertina"/>
            </a:endParaRPr>
          </a:p>
          <a:p>
            <a:pPr marL="342900" indent="-342900" algn="just">
              <a:lnSpc>
                <a:spcPct val="150000"/>
              </a:lnSpc>
              <a:buFont typeface="Arial" panose="020B0604020202020204" pitchFamily="34" charset="0"/>
              <a:buChar char="•"/>
            </a:pPr>
            <a:r>
              <a:rPr lang="es-ES" sz="2000" b="0" i="0" u="none" strike="noStrike" baseline="0" dirty="0">
                <a:solidFill>
                  <a:srgbClr val="000000"/>
                </a:solidFill>
                <a:latin typeface="EUAlbertina"/>
              </a:rPr>
              <a:t>examen preliminar de la vulnerabilidad (art. 12): víctimas de tortura, tratos inhumanos y degradantes, apátridas, victimas de trata, MENORES, etc. A las personas con necesidades especiales se le debe aplicarla Directiva Acogida y la RPA; (mecanismo de derivación )</a:t>
            </a:r>
          </a:p>
          <a:p>
            <a:pPr marL="342900" indent="-342900" algn="just">
              <a:lnSpc>
                <a:spcPct val="150000"/>
              </a:lnSpc>
              <a:buFont typeface="Arial" panose="020B0604020202020204" pitchFamily="34" charset="0"/>
              <a:buChar char="•"/>
            </a:pPr>
            <a:r>
              <a:rPr lang="es-ES" sz="2000" b="0" i="0" u="none" strike="noStrike" baseline="0" dirty="0">
                <a:solidFill>
                  <a:srgbClr val="000000"/>
                </a:solidFill>
                <a:latin typeface="EUAlbertina"/>
              </a:rPr>
              <a:t>la identificación o verificación de la identidad (art. 14);</a:t>
            </a:r>
          </a:p>
          <a:p>
            <a:pPr marL="342900" indent="-342900" algn="just">
              <a:lnSpc>
                <a:spcPct val="150000"/>
              </a:lnSpc>
              <a:buFont typeface="Arial" panose="020B0604020202020204" pitchFamily="34" charset="0"/>
              <a:buChar char="•"/>
            </a:pPr>
            <a:r>
              <a:rPr lang="es-ES" sz="2000" b="0" i="0" u="none" strike="noStrike" baseline="0" dirty="0">
                <a:solidFill>
                  <a:srgbClr val="000000"/>
                </a:solidFill>
                <a:latin typeface="EUAlbertina"/>
              </a:rPr>
              <a:t>el registro de los datos biométricos (art. 15), en la medida en que no se haya efectuado todavía; </a:t>
            </a:r>
          </a:p>
          <a:p>
            <a:pPr marL="342900" indent="-342900" algn="just">
              <a:lnSpc>
                <a:spcPct val="150000"/>
              </a:lnSpc>
              <a:buFont typeface="Arial" panose="020B0604020202020204" pitchFamily="34" charset="0"/>
              <a:buChar char="•"/>
            </a:pPr>
            <a:r>
              <a:rPr lang="es-ES" sz="2000" dirty="0">
                <a:solidFill>
                  <a:srgbClr val="000000"/>
                </a:solidFill>
                <a:latin typeface="EUAlbertina"/>
              </a:rPr>
              <a:t>u</a:t>
            </a:r>
            <a:r>
              <a:rPr lang="es-ES" sz="2000" b="0" i="0" u="none" strike="noStrike" baseline="0" dirty="0">
                <a:solidFill>
                  <a:srgbClr val="000000"/>
                </a:solidFill>
                <a:latin typeface="EUAlbertina"/>
              </a:rPr>
              <a:t>na inspección de seguridad (artículos 15 y16): se tienen que verificar varias bases de datos y que no sea una amenaza para la seguridad;</a:t>
            </a:r>
          </a:p>
          <a:p>
            <a:pPr marL="342900" indent="-342900" algn="just">
              <a:lnSpc>
                <a:spcPct val="150000"/>
              </a:lnSpc>
              <a:buFont typeface="Arial" panose="020B0604020202020204" pitchFamily="34" charset="0"/>
              <a:buChar char="•"/>
            </a:pPr>
            <a:r>
              <a:rPr lang="es-ES" sz="2000" b="0" i="0" u="none" strike="noStrike" baseline="0" dirty="0">
                <a:solidFill>
                  <a:srgbClr val="000000"/>
                </a:solidFill>
                <a:latin typeface="EUAlbertina"/>
              </a:rPr>
              <a:t>la cumplimentación de un </a:t>
            </a:r>
            <a:r>
              <a:rPr lang="es-ES" sz="2000" b="1" i="0" u="none" strike="noStrike" baseline="0" dirty="0">
                <a:solidFill>
                  <a:srgbClr val="000000"/>
                </a:solidFill>
                <a:latin typeface="EUAlbertina"/>
              </a:rPr>
              <a:t>formulario de </a:t>
            </a:r>
            <a:r>
              <a:rPr lang="es-ES" sz="2000" b="1" i="0" u="none" strike="noStrike" baseline="0" dirty="0" err="1">
                <a:solidFill>
                  <a:srgbClr val="000000"/>
                </a:solidFill>
                <a:latin typeface="EUAlbertina"/>
              </a:rPr>
              <a:t>triaje</a:t>
            </a:r>
            <a:r>
              <a:rPr lang="es-ES" sz="2000" b="1" dirty="0">
                <a:solidFill>
                  <a:srgbClr val="000000"/>
                </a:solidFill>
                <a:latin typeface="EUAlbertina"/>
              </a:rPr>
              <a:t> </a:t>
            </a:r>
            <a:r>
              <a:rPr lang="es-ES" sz="2000" dirty="0">
                <a:solidFill>
                  <a:srgbClr val="000000"/>
                </a:solidFill>
                <a:latin typeface="EUAlbertina"/>
              </a:rPr>
              <a:t>(</a:t>
            </a:r>
            <a:r>
              <a:rPr lang="es-ES" sz="2000" b="0" i="0" u="none" strike="noStrike" baseline="0" dirty="0">
                <a:solidFill>
                  <a:srgbClr val="000000"/>
                </a:solidFill>
                <a:latin typeface="EUAlbertina"/>
              </a:rPr>
              <a:t>art. 17), la persona extranjera tiene derecho a verificar y comentar el documento (el derecho a ser oído);</a:t>
            </a:r>
          </a:p>
          <a:p>
            <a:pPr marL="342900" indent="-342900" algn="just">
              <a:lnSpc>
                <a:spcPct val="150000"/>
              </a:lnSpc>
              <a:buFont typeface="Arial" panose="020B0604020202020204" pitchFamily="34" charset="0"/>
              <a:buChar char="•"/>
            </a:pPr>
            <a:r>
              <a:rPr lang="es-ES" sz="2000" b="0" i="0" u="none" strike="noStrike" baseline="0" dirty="0">
                <a:solidFill>
                  <a:srgbClr val="000000"/>
                </a:solidFill>
                <a:latin typeface="EUAlbertina"/>
              </a:rPr>
              <a:t>la </a:t>
            </a:r>
            <a:r>
              <a:rPr lang="es-ES" sz="2000" b="1" i="0" u="none" strike="noStrike" baseline="0" dirty="0">
                <a:solidFill>
                  <a:srgbClr val="000000"/>
                </a:solidFill>
                <a:latin typeface="EUAlbertina"/>
              </a:rPr>
              <a:t>derivación al procedimiento adecuado</a:t>
            </a:r>
            <a:r>
              <a:rPr lang="es-ES" sz="2000" b="0" i="0" u="none" strike="noStrike" baseline="0" dirty="0">
                <a:solidFill>
                  <a:srgbClr val="000000"/>
                </a:solidFill>
                <a:latin typeface="EUAlbertina"/>
              </a:rPr>
              <a:t> </a:t>
            </a:r>
            <a:r>
              <a:rPr lang="es-ES" sz="2000" dirty="0">
                <a:solidFill>
                  <a:srgbClr val="000000"/>
                </a:solidFill>
                <a:latin typeface="EUAlbertina"/>
              </a:rPr>
              <a:t>(</a:t>
            </a:r>
            <a:r>
              <a:rPr lang="es-ES" sz="2000" b="0" i="0" u="none" strike="noStrike" baseline="0" dirty="0">
                <a:solidFill>
                  <a:srgbClr val="000000"/>
                </a:solidFill>
                <a:latin typeface="EUAlbertina"/>
              </a:rPr>
              <a:t>art. 18):</a:t>
            </a:r>
            <a:endParaRPr lang="es-ES" sz="2000" b="1" dirty="0">
              <a:solidFill>
                <a:srgbClr val="000000"/>
              </a:solidFill>
              <a:latin typeface="EUAlbertina"/>
            </a:endParaRPr>
          </a:p>
          <a:p>
            <a:pPr marL="342900" indent="-342900">
              <a:lnSpc>
                <a:spcPct val="150000"/>
              </a:lnSpc>
              <a:buFont typeface="Wingdings" panose="05000000000000000000" pitchFamily="2" charset="2"/>
              <a:buChar char="à"/>
            </a:pPr>
            <a:r>
              <a:rPr lang="es-ES" sz="2000" b="1" dirty="0">
                <a:solidFill>
                  <a:srgbClr val="000000"/>
                </a:solidFill>
                <a:highlight>
                  <a:srgbClr val="00FFFF"/>
                </a:highlight>
                <a:latin typeface="EUAlbertina"/>
              </a:rPr>
              <a:t>ASILO o RETORNO o REUBICACIÓN</a:t>
            </a:r>
            <a:endParaRPr lang="es-ES" sz="2000" b="0" i="0" u="none" strike="noStrike" baseline="0" dirty="0">
              <a:solidFill>
                <a:srgbClr val="000000"/>
              </a:solidFill>
              <a:latin typeface="EUAlbertina"/>
            </a:endParaRPr>
          </a:p>
        </p:txBody>
      </p:sp>
    </p:spTree>
    <p:extLst>
      <p:ext uri="{BB962C8B-B14F-4D97-AF65-F5344CB8AC3E}">
        <p14:creationId xmlns:p14="http://schemas.microsoft.com/office/powerpoint/2010/main" val="129207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a:t>
            </a:r>
            <a:r>
              <a:rPr lang="es-ES" dirty="0" err="1"/>
              <a:t>triaje</a:t>
            </a:r>
            <a:r>
              <a:rPr lang="es-ES" dirty="0"/>
              <a:t> – 5</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3401962" y="103517"/>
            <a:ext cx="8790038" cy="649408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400" b="1" dirty="0">
                <a:solidFill>
                  <a:schemeClr val="tx1"/>
                </a:solidFill>
                <a:highlight>
                  <a:srgbClr val="00FFFF"/>
                </a:highlight>
                <a:latin typeface="Arial" panose="020B0604020202020204" pitchFamily="34" charset="0"/>
                <a:cs typeface="Arial" panose="020B0604020202020204" pitchFamily="34" charset="0"/>
                <a:sym typeface="Wingdings" panose="05000000000000000000" pitchFamily="2" charset="2"/>
              </a:rPr>
              <a:t>Derechos</a:t>
            </a:r>
            <a:endParaRPr lang="es-ES" sz="3200" b="1" dirty="0">
              <a:solidFill>
                <a:schemeClr val="tx1"/>
              </a:solidFill>
              <a:highlight>
                <a:srgbClr val="00FFFF"/>
              </a:highlight>
              <a:latin typeface="Arial" panose="020B0604020202020204" pitchFamily="34" charset="0"/>
              <a:cs typeface="Arial" panose="020B0604020202020204" pitchFamily="34" charset="0"/>
              <a:sym typeface="Wingdings" panose="05000000000000000000" pitchFamily="2" charset="2"/>
            </a:endParaRPr>
          </a:p>
          <a:p>
            <a:pPr marL="285750" indent="-285750" algn="just">
              <a:buFontTx/>
              <a:buChar char="-"/>
            </a:pPr>
            <a:r>
              <a:rPr lang="es-ES" sz="2400" b="0" i="0" u="none" strike="noStrike" baseline="0" dirty="0">
                <a:solidFill>
                  <a:srgbClr val="000000"/>
                </a:solidFill>
                <a:latin typeface="EUAlbertina"/>
              </a:rPr>
              <a:t>Los </a:t>
            </a:r>
            <a:r>
              <a:rPr lang="es-ES" sz="2400" b="0" i="0" u="none" strike="noStrike" baseline="0" dirty="0" err="1">
                <a:solidFill>
                  <a:srgbClr val="000000"/>
                </a:solidFill>
                <a:latin typeface="EUAlbertina"/>
              </a:rPr>
              <a:t>EMs</a:t>
            </a:r>
            <a:r>
              <a:rPr lang="es-ES" sz="2400" b="0" i="0" u="none" strike="noStrike" baseline="0" dirty="0">
                <a:solidFill>
                  <a:srgbClr val="000000"/>
                </a:solidFill>
                <a:latin typeface="EUAlbertina"/>
              </a:rPr>
              <a:t> velarán por que se conceda a todas las personas sometidas al </a:t>
            </a:r>
            <a:r>
              <a:rPr lang="es-ES" sz="2400" b="0" i="0" u="none" strike="noStrike" baseline="0" dirty="0" err="1">
                <a:solidFill>
                  <a:srgbClr val="000000"/>
                </a:solidFill>
                <a:latin typeface="EUAlbertina"/>
              </a:rPr>
              <a:t>triaje</a:t>
            </a:r>
            <a:r>
              <a:rPr lang="es-ES" sz="2400" b="0" i="0" u="none" strike="noStrike" baseline="0" dirty="0">
                <a:solidFill>
                  <a:srgbClr val="000000"/>
                </a:solidFill>
                <a:latin typeface="EUAlbertina"/>
              </a:rPr>
              <a:t> un nivel de vida que garantice su subsistencia, proteja su salud física y mental y respete los derechos que les confiere la Carta (CDFUE).</a:t>
            </a:r>
          </a:p>
          <a:p>
            <a:pPr marL="342900" indent="-342900" algn="just">
              <a:buFontTx/>
              <a:buChar char="-"/>
            </a:pPr>
            <a:r>
              <a:rPr lang="es-ES" sz="2400" b="1" dirty="0">
                <a:solidFill>
                  <a:srgbClr val="000000"/>
                </a:solidFill>
                <a:latin typeface="EUAlbertina"/>
              </a:rPr>
              <a:t>Suministro de información </a:t>
            </a:r>
            <a:r>
              <a:rPr lang="es-ES" sz="2400" dirty="0">
                <a:solidFill>
                  <a:srgbClr val="000000"/>
                </a:solidFill>
                <a:latin typeface="EUAlbertina"/>
              </a:rPr>
              <a:t>(artículo 12) se podrá permitir que la suministre ONG u organismo internacional (ESPAÑA: OIM)</a:t>
            </a:r>
          </a:p>
          <a:p>
            <a:pPr marL="342900" indent="-342900" algn="just">
              <a:buFontTx/>
              <a:buChar char="-"/>
            </a:pPr>
            <a:r>
              <a:rPr lang="es-ES" sz="2400" dirty="0">
                <a:solidFill>
                  <a:srgbClr val="000000"/>
                </a:solidFill>
                <a:latin typeface="EUAlbertina"/>
              </a:rPr>
              <a:t>Asistencia sanitaria de emergencia</a:t>
            </a:r>
          </a:p>
          <a:p>
            <a:pPr marL="342900" indent="-342900" algn="just">
              <a:buFontTx/>
              <a:buChar char="-"/>
            </a:pPr>
            <a:r>
              <a:rPr lang="es-ES" sz="2400" dirty="0">
                <a:solidFill>
                  <a:srgbClr val="000000"/>
                </a:solidFill>
                <a:latin typeface="EUAlbertina"/>
              </a:rPr>
              <a:t>Apoyo en caso de vulnerabilidad</a:t>
            </a:r>
          </a:p>
          <a:p>
            <a:pPr marL="342900" indent="-342900" algn="just">
              <a:buFontTx/>
              <a:buChar char="-"/>
            </a:pPr>
            <a:r>
              <a:rPr lang="es-ES" sz="2400" b="1" dirty="0">
                <a:solidFill>
                  <a:srgbClr val="000000"/>
                </a:solidFill>
                <a:latin typeface="EUAlbertina"/>
              </a:rPr>
              <a:t>Garantías especiales para menores</a:t>
            </a:r>
            <a:r>
              <a:rPr lang="es-ES" sz="2400" dirty="0">
                <a:solidFill>
                  <a:srgbClr val="000000"/>
                </a:solidFill>
                <a:latin typeface="EUAlbertina"/>
              </a:rPr>
              <a:t>: derecho a un representante legal provisional</a:t>
            </a:r>
          </a:p>
          <a:p>
            <a:pPr algn="just"/>
            <a:r>
              <a:rPr lang="es-ES" sz="2000" b="1" i="0" u="none" strike="noStrike" baseline="0" dirty="0">
                <a:solidFill>
                  <a:srgbClr val="000000"/>
                </a:solidFill>
                <a:highlight>
                  <a:srgbClr val="00FFFF"/>
                </a:highlight>
                <a:latin typeface="EUAlbertina"/>
              </a:rPr>
              <a:t>MECANISMO DE SEGUIMIENTO INDEPENDIENTE</a:t>
            </a:r>
            <a:r>
              <a:rPr lang="es-ES" sz="2000" i="0" u="none" strike="noStrike" baseline="0" dirty="0">
                <a:solidFill>
                  <a:srgbClr val="000000"/>
                </a:solidFill>
                <a:highlight>
                  <a:srgbClr val="00FFFF"/>
                </a:highlight>
                <a:latin typeface="EUAlbertina"/>
              </a:rPr>
              <a:t>:</a:t>
            </a:r>
          </a:p>
          <a:p>
            <a:pPr algn="just"/>
            <a:r>
              <a:rPr lang="es-ES" sz="2400" dirty="0">
                <a:solidFill>
                  <a:srgbClr val="000000"/>
                </a:solidFill>
                <a:latin typeface="EUAlbertina"/>
              </a:rPr>
              <a:t>Defensor del Pueblo (en España), no altera la coexistencia con otros mecanismos de monitoreo de DDFF, tales como los monitores del FRO-FX, o FRO-EUAA, el de seguimiento del SECA..</a:t>
            </a:r>
            <a:r>
              <a:rPr lang="es-ES" sz="2400" dirty="0" err="1">
                <a:solidFill>
                  <a:srgbClr val="000000"/>
                </a:solidFill>
                <a:latin typeface="EUAlbertina"/>
              </a:rPr>
              <a:t>etc</a:t>
            </a:r>
            <a:endParaRPr lang="es-ES" sz="2400" dirty="0">
              <a:solidFill>
                <a:srgbClr val="000000"/>
              </a:solidFill>
              <a:latin typeface="EUAlbertina"/>
            </a:endParaRPr>
          </a:p>
          <a:p>
            <a:pPr algn="just"/>
            <a:r>
              <a:rPr lang="es-ES" sz="2000" dirty="0">
                <a:solidFill>
                  <a:srgbClr val="000000"/>
                </a:solidFill>
                <a:latin typeface="EUAlbertina"/>
              </a:rPr>
              <a:t>Sufragado por el EM.</a:t>
            </a:r>
          </a:p>
          <a:p>
            <a:pPr algn="just"/>
            <a:r>
              <a:rPr lang="es-ES" sz="2000" dirty="0">
                <a:solidFill>
                  <a:srgbClr val="000000"/>
                </a:solidFill>
                <a:latin typeface="EUAlbertina"/>
              </a:rPr>
              <a:t>D</a:t>
            </a:r>
            <a:r>
              <a:rPr lang="es-ES" sz="2000" b="0" i="0" u="none" strike="noStrike" baseline="0" dirty="0">
                <a:solidFill>
                  <a:srgbClr val="000000"/>
                </a:solidFill>
                <a:latin typeface="EUAlbertina"/>
              </a:rPr>
              <a:t>esempeñará sus tareas sobre la base de inspecciones sobre el terreno e inspecciones aleatorias y sin previo aviso.</a:t>
            </a:r>
            <a:endParaRPr lang="es-ES" sz="2000" b="1" i="0" u="none" strike="noStrike" baseline="0" dirty="0">
              <a:solidFill>
                <a:srgbClr val="000000"/>
              </a:solidFill>
              <a:latin typeface="EUAlbertina"/>
            </a:endParaRPr>
          </a:p>
        </p:txBody>
      </p:sp>
    </p:spTree>
    <p:extLst>
      <p:ext uri="{BB962C8B-B14F-4D97-AF65-F5344CB8AC3E}">
        <p14:creationId xmlns:p14="http://schemas.microsoft.com/office/powerpoint/2010/main" val="955113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3C1CA1-3F84-EB4E-6E5A-595350274492}"/>
              </a:ext>
            </a:extLst>
          </p:cNvPr>
          <p:cNvSpPr>
            <a:spLocks noGrp="1"/>
          </p:cNvSpPr>
          <p:nvPr>
            <p:ph type="title"/>
          </p:nvPr>
        </p:nvSpPr>
        <p:spPr/>
        <p:txBody>
          <a:bodyPr/>
          <a:lstStyle/>
          <a:p>
            <a:r>
              <a:rPr lang="es-ES" dirty="0"/>
              <a:t>Reglamento de </a:t>
            </a:r>
            <a:r>
              <a:rPr lang="es-ES" dirty="0" err="1"/>
              <a:t>triaje</a:t>
            </a:r>
            <a:r>
              <a:rPr lang="es-ES" dirty="0"/>
              <a:t> – 6</a:t>
            </a:r>
          </a:p>
        </p:txBody>
      </p:sp>
      <p:sp>
        <p:nvSpPr>
          <p:cNvPr id="3" name="CuadroTexto 2">
            <a:extLst>
              <a:ext uri="{FF2B5EF4-FFF2-40B4-BE49-F238E27FC236}">
                <a16:creationId xmlns:a16="http://schemas.microsoft.com/office/drawing/2014/main" id="{2C7A504F-0F54-61E0-118E-10794D259B29}"/>
              </a:ext>
            </a:extLst>
          </p:cNvPr>
          <p:cNvSpPr txBox="1"/>
          <p:nvPr/>
        </p:nvSpPr>
        <p:spPr>
          <a:xfrm>
            <a:off x="3911600" y="515939"/>
            <a:ext cx="7437120" cy="5940088"/>
          </a:xfrm>
          <a:prstGeom prst="rect">
            <a:avLst/>
          </a:prstGeom>
          <a:noFill/>
        </p:spPr>
        <p:txBody>
          <a:bodyPr wrap="square" rtlCol="0">
            <a:spAutoFit/>
          </a:bodyPr>
          <a:lstStyle/>
          <a:p>
            <a:r>
              <a:rPr lang="es-ES" sz="2800" b="1" dirty="0">
                <a:solidFill>
                  <a:schemeClr val="accent1">
                    <a:lumMod val="50000"/>
                  </a:schemeClr>
                </a:solidFill>
                <a:highlight>
                  <a:srgbClr val="00FF00"/>
                </a:highlight>
              </a:rPr>
              <a:t>¿DONDE?</a:t>
            </a:r>
          </a:p>
          <a:p>
            <a:endParaRPr lang="es-ES" b="1" dirty="0"/>
          </a:p>
          <a:p>
            <a:r>
              <a:rPr lang="es-ES" sz="2800" dirty="0">
                <a:solidFill>
                  <a:srgbClr val="000000"/>
                </a:solidFill>
              </a:rPr>
              <a:t>ESPAÑA: CATE / AEROPUERTOS/ PUERTOS</a:t>
            </a:r>
          </a:p>
          <a:p>
            <a:endParaRPr lang="es-ES" b="1" dirty="0"/>
          </a:p>
          <a:p>
            <a:r>
              <a:rPr lang="es-ES" b="1" dirty="0"/>
              <a:t>¿</a:t>
            </a:r>
            <a:r>
              <a:rPr lang="es-ES" sz="2800" b="1" dirty="0">
                <a:solidFill>
                  <a:schemeClr val="accent1">
                    <a:lumMod val="50000"/>
                  </a:schemeClr>
                </a:solidFill>
                <a:highlight>
                  <a:srgbClr val="00FFFF"/>
                </a:highlight>
              </a:rPr>
              <a:t>CUANDO</a:t>
            </a:r>
            <a:r>
              <a:rPr lang="es-ES" sz="2800" b="1" dirty="0">
                <a:solidFill>
                  <a:schemeClr val="accent1">
                    <a:lumMod val="50000"/>
                  </a:schemeClr>
                </a:solidFill>
              </a:rPr>
              <a:t> INTERVIENE LA ABOGACÍA?</a:t>
            </a:r>
          </a:p>
          <a:p>
            <a:endParaRPr lang="es-ES" sz="2800" b="1" dirty="0">
              <a:solidFill>
                <a:schemeClr val="accent1">
                  <a:lumMod val="50000"/>
                </a:schemeClr>
              </a:solidFill>
            </a:endParaRPr>
          </a:p>
          <a:p>
            <a:r>
              <a:rPr lang="es-ES" sz="2800" b="1" dirty="0">
                <a:solidFill>
                  <a:schemeClr val="accent1">
                    <a:lumMod val="50000"/>
                  </a:schemeClr>
                </a:solidFill>
              </a:rPr>
              <a:t>2 SUPUESTOS:</a:t>
            </a:r>
          </a:p>
          <a:p>
            <a:endParaRPr lang="es-ES" sz="2800" b="1" dirty="0">
              <a:solidFill>
                <a:schemeClr val="accent1">
                  <a:lumMod val="50000"/>
                </a:schemeClr>
              </a:solidFill>
            </a:endParaRPr>
          </a:p>
          <a:p>
            <a:pPr marL="514350" indent="-514350">
              <a:buAutoNum type="arabicParenR"/>
            </a:pPr>
            <a:r>
              <a:rPr lang="es-ES" sz="2800" dirty="0">
                <a:solidFill>
                  <a:srgbClr val="000000"/>
                </a:solidFill>
              </a:rPr>
              <a:t>Para cualquier persona migrante/refugiado: en el formulario de </a:t>
            </a:r>
            <a:r>
              <a:rPr lang="es-ES" sz="2800" dirty="0" err="1">
                <a:solidFill>
                  <a:srgbClr val="000000"/>
                </a:solidFill>
              </a:rPr>
              <a:t>triaje</a:t>
            </a:r>
            <a:endParaRPr lang="es-ES" sz="2800" dirty="0">
              <a:solidFill>
                <a:srgbClr val="000000"/>
              </a:solidFill>
            </a:endParaRPr>
          </a:p>
          <a:p>
            <a:pPr marL="514350" indent="-514350">
              <a:buAutoNum type="arabicParenR"/>
            </a:pPr>
            <a:r>
              <a:rPr lang="es-ES" sz="2800" dirty="0">
                <a:solidFill>
                  <a:srgbClr val="000000"/>
                </a:solidFill>
              </a:rPr>
              <a:t>Para menores: en el examen de </a:t>
            </a:r>
            <a:r>
              <a:rPr lang="es-ES" sz="2800" dirty="0" err="1">
                <a:solidFill>
                  <a:srgbClr val="000000"/>
                </a:solidFill>
              </a:rPr>
              <a:t>vulnerablidad</a:t>
            </a:r>
            <a:r>
              <a:rPr lang="es-ES" sz="2800" dirty="0">
                <a:solidFill>
                  <a:srgbClr val="000000"/>
                </a:solidFill>
              </a:rPr>
              <a:t> </a:t>
            </a:r>
            <a:r>
              <a:rPr lang="es-ES" sz="2800" dirty="0">
                <a:solidFill>
                  <a:srgbClr val="000000"/>
                </a:solidFill>
                <a:sym typeface="Wingdings" panose="05000000000000000000" pitchFamily="2" charset="2"/>
              </a:rPr>
              <a:t></a:t>
            </a:r>
            <a:r>
              <a:rPr lang="es-ES" sz="2800" dirty="0">
                <a:solidFill>
                  <a:srgbClr val="000000"/>
                </a:solidFill>
              </a:rPr>
              <a:t> donde </a:t>
            </a:r>
            <a:r>
              <a:rPr lang="es-ES" sz="2800" dirty="0" err="1">
                <a:solidFill>
                  <a:srgbClr val="000000"/>
                </a:solidFill>
              </a:rPr>
              <a:t>tb</a:t>
            </a:r>
            <a:r>
              <a:rPr lang="es-ES" sz="2800" dirty="0">
                <a:solidFill>
                  <a:srgbClr val="000000"/>
                </a:solidFill>
              </a:rPr>
              <a:t> se extrae un formulario de vulnerabilidad</a:t>
            </a:r>
          </a:p>
          <a:p>
            <a:endParaRPr lang="es-ES" b="1" dirty="0"/>
          </a:p>
          <a:p>
            <a:endParaRPr lang="es-ES" b="1" dirty="0"/>
          </a:p>
        </p:txBody>
      </p:sp>
    </p:spTree>
    <p:extLst>
      <p:ext uri="{BB962C8B-B14F-4D97-AF65-F5344CB8AC3E}">
        <p14:creationId xmlns:p14="http://schemas.microsoft.com/office/powerpoint/2010/main" val="1936575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6A6A0-3C20-DBDE-814A-58CCBBE6376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ED8B15F-48A6-3BD3-5CED-F7DB615D4163}"/>
              </a:ext>
            </a:extLst>
          </p:cNvPr>
          <p:cNvSpPr>
            <a:spLocks noGrp="1"/>
          </p:cNvSpPr>
          <p:nvPr>
            <p:ph type="title"/>
          </p:nvPr>
        </p:nvSpPr>
        <p:spPr/>
        <p:txBody>
          <a:bodyPr/>
          <a:lstStyle/>
          <a:p>
            <a:r>
              <a:rPr lang="es-ES" dirty="0"/>
              <a:t>Reglamento de </a:t>
            </a:r>
            <a:r>
              <a:rPr lang="es-ES" dirty="0" err="1"/>
              <a:t>triaje</a:t>
            </a:r>
            <a:r>
              <a:rPr lang="es-ES" dirty="0"/>
              <a:t> – 7</a:t>
            </a:r>
          </a:p>
        </p:txBody>
      </p:sp>
      <p:sp>
        <p:nvSpPr>
          <p:cNvPr id="4" name="CuadroTexto 3">
            <a:extLst>
              <a:ext uri="{FF2B5EF4-FFF2-40B4-BE49-F238E27FC236}">
                <a16:creationId xmlns:a16="http://schemas.microsoft.com/office/drawing/2014/main" id="{3C0FC7C8-A910-F4B6-1A68-12FD43C0C633}"/>
              </a:ext>
            </a:extLst>
          </p:cNvPr>
          <p:cNvSpPr txBox="1"/>
          <p:nvPr/>
        </p:nvSpPr>
        <p:spPr>
          <a:xfrm>
            <a:off x="3569110" y="288095"/>
            <a:ext cx="8465574" cy="6093976"/>
          </a:xfrm>
          <a:prstGeom prst="rect">
            <a:avLst/>
          </a:prstGeom>
          <a:noFill/>
        </p:spPr>
        <p:txBody>
          <a:bodyPr wrap="square" rtlCol="0">
            <a:spAutoFit/>
          </a:bodyPr>
          <a:lstStyle/>
          <a:p>
            <a:r>
              <a:rPr lang="es-E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Garantías especiales para menores en la fase de </a:t>
            </a:r>
            <a:r>
              <a:rPr lang="es-ES" sz="2800" b="1" dirty="0" err="1">
                <a:solidFill>
                  <a:srgbClr val="000000"/>
                </a:solidFill>
                <a:latin typeface="Calibri" panose="020F0502020204030204" pitchFamily="34" charset="0"/>
                <a:ea typeface="Calibri" panose="020F0502020204030204" pitchFamily="34" charset="0"/>
                <a:cs typeface="Calibri" panose="020F0502020204030204" pitchFamily="34" charset="0"/>
              </a:rPr>
              <a:t>triaje</a:t>
            </a:r>
            <a:r>
              <a:rPr lang="es-E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 Artículo 13</a:t>
            </a:r>
          </a:p>
          <a:p>
            <a:r>
              <a:rPr lang="es-ES" sz="2800" dirty="0">
                <a:ln w="0"/>
                <a:solidFill>
                  <a:schemeClr val="accent1"/>
                </a:solidFill>
                <a:effectLst>
                  <a:outerShdw blurRad="38100" dist="25400" dir="5400000" algn="ctr" rotWithShape="0">
                    <a:srgbClr val="6E747A">
                      <a:alpha val="43000"/>
                    </a:srgbClr>
                  </a:outerShdw>
                </a:effectLst>
                <a:latin typeface="Calibri" panose="020F0502020204030204" pitchFamily="34" charset="0"/>
                <a:ea typeface="Calibri" panose="020F0502020204030204" pitchFamily="34" charset="0"/>
                <a:cs typeface="Calibri" panose="020F0502020204030204" pitchFamily="34" charset="0"/>
              </a:rPr>
              <a:t>Derecho a un representante legal provisional</a:t>
            </a:r>
          </a:p>
          <a:p>
            <a:pPr algn="just"/>
            <a:endParaRPr lang="es-ES" dirty="0"/>
          </a:p>
          <a:p>
            <a:pPr algn="just"/>
            <a:r>
              <a:rPr lang="es-ES" dirty="0"/>
              <a:t>3.Los EM adoptarán lo antes posible medidas para garantizar que un representante o, cuando no se haya nombrado a un representante, una persona formada para salvaguardar el interés superior y el bienestar general del menor, </a:t>
            </a:r>
            <a:r>
              <a:rPr lang="es-ES" b="1" dirty="0"/>
              <a:t>acompañe y asista al menor no acompañado durante el </a:t>
            </a:r>
            <a:r>
              <a:rPr lang="es-ES" b="1" dirty="0" err="1"/>
              <a:t>triaje</a:t>
            </a:r>
            <a:r>
              <a:rPr lang="es-ES" b="1" dirty="0"/>
              <a:t> </a:t>
            </a:r>
            <a:r>
              <a:rPr lang="es-ES" dirty="0"/>
              <a:t>de manera adaptada a los niños y a su edad y en una lengua que este pueda comprender. </a:t>
            </a:r>
          </a:p>
          <a:p>
            <a:pPr algn="just"/>
            <a:endParaRPr lang="es-ES" dirty="0"/>
          </a:p>
          <a:p>
            <a:pPr algn="just"/>
            <a:r>
              <a:rPr lang="es-ES" dirty="0"/>
              <a:t>Dicha persona será la persona designada para actuar </a:t>
            </a:r>
            <a:r>
              <a:rPr lang="es-ES" b="1" dirty="0"/>
              <a:t>provisionalmente</a:t>
            </a:r>
            <a:r>
              <a:rPr lang="es-ES" dirty="0"/>
              <a:t> como representante con arreglo a la Directiva 2024/1346 (Directiva de acogida) cuando dicha persona haya sido designada en virtud de dicha Directiva.</a:t>
            </a:r>
          </a:p>
          <a:p>
            <a:pPr algn="just"/>
            <a:endParaRPr lang="es-ES" dirty="0"/>
          </a:p>
          <a:p>
            <a:pPr algn="just"/>
            <a:r>
              <a:rPr lang="es-ES" dirty="0"/>
              <a:t>El representante tendrá las capacidades y competencias necesarias, incluidas las relativas al tratamiento y a las necesidades específicas de los menores. Los representantes actuarán con el fin de salvaguardar el interés superior y el bienestar general del menor y de modo que el menor no acompañado pueda disfrutar de los derechos y cumplir las obligaciones que se derivan del presente Reglamento.</a:t>
            </a:r>
            <a:endParaRPr lang="es-ES" sz="2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s-ES" dirty="0"/>
          </a:p>
        </p:txBody>
      </p:sp>
    </p:spTree>
    <p:extLst>
      <p:ext uri="{BB962C8B-B14F-4D97-AF65-F5344CB8AC3E}">
        <p14:creationId xmlns:p14="http://schemas.microsoft.com/office/powerpoint/2010/main" val="801415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AAE2E-835F-8BE1-2E61-EE597B0F81A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4B226CB-F54D-9060-E59F-E9261F0E560B}"/>
              </a:ext>
            </a:extLst>
          </p:cNvPr>
          <p:cNvSpPr>
            <a:spLocks noGrp="1"/>
          </p:cNvSpPr>
          <p:nvPr>
            <p:ph type="title"/>
          </p:nvPr>
        </p:nvSpPr>
        <p:spPr/>
        <p:txBody>
          <a:bodyPr/>
          <a:lstStyle/>
          <a:p>
            <a:r>
              <a:rPr lang="es-ES" dirty="0"/>
              <a:t>Reglamento de </a:t>
            </a:r>
            <a:r>
              <a:rPr lang="es-ES" dirty="0" err="1"/>
              <a:t>triaje</a:t>
            </a:r>
            <a:r>
              <a:rPr lang="es-ES" dirty="0"/>
              <a:t> – 8</a:t>
            </a:r>
          </a:p>
        </p:txBody>
      </p:sp>
      <p:sp>
        <p:nvSpPr>
          <p:cNvPr id="4" name="CuadroTexto 3">
            <a:extLst>
              <a:ext uri="{FF2B5EF4-FFF2-40B4-BE49-F238E27FC236}">
                <a16:creationId xmlns:a16="http://schemas.microsoft.com/office/drawing/2014/main" id="{E77E6B96-6D88-8AAE-8C4C-0B799AB1777F}"/>
              </a:ext>
            </a:extLst>
          </p:cNvPr>
          <p:cNvSpPr txBox="1"/>
          <p:nvPr/>
        </p:nvSpPr>
        <p:spPr>
          <a:xfrm>
            <a:off x="3608439" y="677484"/>
            <a:ext cx="8583561" cy="6155531"/>
          </a:xfrm>
          <a:prstGeom prst="rect">
            <a:avLst/>
          </a:prstGeom>
          <a:noFill/>
        </p:spPr>
        <p:txBody>
          <a:bodyPr wrap="square" rtlCol="0">
            <a:spAutoFit/>
          </a:bodyPr>
          <a:lstStyle/>
          <a:p>
            <a:r>
              <a:rPr lang="es-E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Representante legal provisional: </a:t>
            </a:r>
            <a:r>
              <a:rPr lang="es-ES" sz="2400" dirty="0">
                <a:solidFill>
                  <a:srgbClr val="000000"/>
                </a:solidFill>
                <a:highlight>
                  <a:srgbClr val="FF00FF"/>
                </a:highlight>
                <a:latin typeface="Calibri" panose="020F0502020204030204" pitchFamily="34" charset="0"/>
                <a:ea typeface="Calibri" panose="020F0502020204030204" pitchFamily="34" charset="0"/>
                <a:cs typeface="Calibri" panose="020F0502020204030204" pitchFamily="34" charset="0"/>
              </a:rPr>
              <a:t>Competencias</a:t>
            </a:r>
          </a:p>
          <a:p>
            <a:endParaRPr lang="es-ES" sz="2400" dirty="0">
              <a:solidFill>
                <a:srgbClr val="000000"/>
              </a:solidFill>
              <a:highlight>
                <a:srgbClr val="FF00FF"/>
              </a:highlight>
              <a:latin typeface="Calibri" panose="020F0502020204030204" pitchFamily="34" charset="0"/>
              <a:ea typeface="Calibri" panose="020F0502020204030204" pitchFamily="34" charset="0"/>
              <a:cs typeface="Calibri" panose="020F0502020204030204" pitchFamily="34" charset="0"/>
            </a:endParaRPr>
          </a:p>
          <a:p>
            <a:pPr marL="285750" lvl="0" indent="-285750" algn="just">
              <a:buFont typeface="Arial" panose="020B0604020202020204" pitchFamily="34" charset="0"/>
              <a:buChar char="•"/>
            </a:pPr>
            <a:r>
              <a:rPr lang="es-ES" sz="2200" b="1" dirty="0">
                <a:latin typeface="Calibri" panose="020F0502020204030204" pitchFamily="34" charset="0"/>
                <a:ea typeface="Calibri" panose="020F0502020204030204" pitchFamily="34" charset="0"/>
                <a:cs typeface="Calibri" panose="020F0502020204030204" pitchFamily="34" charset="0"/>
              </a:rPr>
              <a:t>acompañar y asistir</a:t>
            </a:r>
            <a:r>
              <a:rPr lang="es-ES" sz="2200" dirty="0">
                <a:latin typeface="Calibri" panose="020F0502020204030204" pitchFamily="34" charset="0"/>
                <a:ea typeface="Calibri" panose="020F0502020204030204" pitchFamily="34" charset="0"/>
                <a:cs typeface="Calibri" panose="020F0502020204030204" pitchFamily="34" charset="0"/>
              </a:rPr>
              <a:t> al menor no acompañado durante todo el </a:t>
            </a:r>
            <a:r>
              <a:rPr lang="es-ES" sz="2200" dirty="0" err="1">
                <a:latin typeface="Calibri" panose="020F0502020204030204" pitchFamily="34" charset="0"/>
                <a:ea typeface="Calibri" panose="020F0502020204030204" pitchFamily="34" charset="0"/>
                <a:cs typeface="Calibri" panose="020F0502020204030204" pitchFamily="34" charset="0"/>
              </a:rPr>
              <a:t>triaje</a:t>
            </a:r>
            <a:r>
              <a:rPr lang="es-ES" sz="2200" dirty="0">
                <a:latin typeface="Calibri" panose="020F0502020204030204" pitchFamily="34" charset="0"/>
                <a:ea typeface="Calibri" panose="020F0502020204030204" pitchFamily="34" charset="0"/>
                <a:cs typeface="Calibri" panose="020F0502020204030204" pitchFamily="34" charset="0"/>
              </a:rPr>
              <a:t>; </a:t>
            </a:r>
          </a:p>
          <a:p>
            <a:pPr marL="285750" lvl="0" indent="-285750" algn="just">
              <a:buFont typeface="Arial" panose="020B0604020202020204" pitchFamily="34" charset="0"/>
              <a:buChar char="•"/>
            </a:pPr>
            <a:r>
              <a:rPr lang="es-ES" sz="2200" dirty="0">
                <a:latin typeface="Calibri" panose="020F0502020204030204" pitchFamily="34" charset="0"/>
                <a:ea typeface="Calibri" panose="020F0502020204030204" pitchFamily="34" charset="0"/>
                <a:cs typeface="Calibri" panose="020F0502020204030204" pitchFamily="34" charset="0"/>
              </a:rPr>
              <a:t>hacerlo de forma </a:t>
            </a:r>
            <a:r>
              <a:rPr lang="es-ES" sz="2200" b="1" dirty="0">
                <a:latin typeface="Calibri" panose="020F0502020204030204" pitchFamily="34" charset="0"/>
                <a:ea typeface="Calibri" panose="020F0502020204030204" pitchFamily="34" charset="0"/>
                <a:cs typeface="Calibri" panose="020F0502020204030204" pitchFamily="34" charset="0"/>
              </a:rPr>
              <a:t>adaptada a los niños y a su edad</a:t>
            </a:r>
            <a:r>
              <a:rPr lang="es-ES" sz="2200" dirty="0">
                <a:latin typeface="Calibri" panose="020F0502020204030204" pitchFamily="34" charset="0"/>
                <a:ea typeface="Calibri" panose="020F0502020204030204" pitchFamily="34" charset="0"/>
                <a:cs typeface="Calibri" panose="020F0502020204030204" pitchFamily="34" charset="0"/>
              </a:rPr>
              <a:t>; </a:t>
            </a:r>
          </a:p>
          <a:p>
            <a:pPr marL="285750" lvl="0" indent="-285750" algn="just">
              <a:buFont typeface="Arial" panose="020B0604020202020204" pitchFamily="34" charset="0"/>
              <a:buChar char="•"/>
            </a:pPr>
            <a:r>
              <a:rPr lang="es-ES" sz="2200" dirty="0">
                <a:latin typeface="Calibri" panose="020F0502020204030204" pitchFamily="34" charset="0"/>
                <a:ea typeface="Calibri" panose="020F0502020204030204" pitchFamily="34" charset="0"/>
                <a:cs typeface="Calibri" panose="020F0502020204030204" pitchFamily="34" charset="0"/>
              </a:rPr>
              <a:t>utilizar una </a:t>
            </a:r>
            <a:r>
              <a:rPr lang="es-ES" sz="2200" b="1" dirty="0">
                <a:latin typeface="Calibri" panose="020F0502020204030204" pitchFamily="34" charset="0"/>
                <a:ea typeface="Calibri" panose="020F0502020204030204" pitchFamily="34" charset="0"/>
                <a:cs typeface="Calibri" panose="020F0502020204030204" pitchFamily="34" charset="0"/>
              </a:rPr>
              <a:t>lengua que el menor comprenda</a:t>
            </a:r>
            <a:r>
              <a:rPr lang="es-ES" sz="2200" dirty="0">
                <a:latin typeface="Calibri" panose="020F0502020204030204" pitchFamily="34" charset="0"/>
                <a:ea typeface="Calibri" panose="020F0502020204030204" pitchFamily="34" charset="0"/>
                <a:cs typeface="Calibri" panose="020F0502020204030204" pitchFamily="34" charset="0"/>
              </a:rPr>
              <a:t>; </a:t>
            </a:r>
          </a:p>
          <a:p>
            <a:pPr marL="285750" lvl="0" indent="-285750" algn="just">
              <a:buFont typeface="Arial" panose="020B0604020202020204" pitchFamily="34" charset="0"/>
              <a:buChar char="•"/>
            </a:pPr>
            <a:r>
              <a:rPr lang="es-ES" sz="2200" dirty="0">
                <a:latin typeface="Calibri" panose="020F0502020204030204" pitchFamily="34" charset="0"/>
                <a:ea typeface="Calibri" panose="020F0502020204030204" pitchFamily="34" charset="0"/>
                <a:cs typeface="Calibri" panose="020F0502020204030204" pitchFamily="34" charset="0"/>
              </a:rPr>
              <a:t>tener las </a:t>
            </a:r>
            <a:r>
              <a:rPr lang="es-ES" sz="2200" dirty="0">
                <a:highlight>
                  <a:srgbClr val="00FFFF"/>
                </a:highlight>
                <a:latin typeface="Calibri" panose="020F0502020204030204" pitchFamily="34" charset="0"/>
                <a:ea typeface="Calibri" panose="020F0502020204030204" pitchFamily="34" charset="0"/>
                <a:cs typeface="Calibri" panose="020F0502020204030204" pitchFamily="34" charset="0"/>
              </a:rPr>
              <a:t>capacidades y conocimientos necesarios</a:t>
            </a:r>
            <a:r>
              <a:rPr lang="es-ES" sz="2200" dirty="0">
                <a:latin typeface="Calibri" panose="020F0502020204030204" pitchFamily="34" charset="0"/>
                <a:ea typeface="Calibri" panose="020F0502020204030204" pitchFamily="34" charset="0"/>
                <a:cs typeface="Calibri" panose="020F0502020204030204" pitchFamily="34" charset="0"/>
              </a:rPr>
              <a:t>, incluidos los relativos al </a:t>
            </a:r>
            <a:r>
              <a:rPr lang="es-ES" sz="2200" b="1" dirty="0">
                <a:latin typeface="Calibri" panose="020F0502020204030204" pitchFamily="34" charset="0"/>
                <a:ea typeface="Calibri" panose="020F0502020204030204" pitchFamily="34" charset="0"/>
                <a:cs typeface="Calibri" panose="020F0502020204030204" pitchFamily="34" charset="0"/>
              </a:rPr>
              <a:t>tratamiento y necesidades específicas de los menores</a:t>
            </a:r>
            <a:r>
              <a:rPr lang="es-ES" sz="2200" dirty="0">
                <a:latin typeface="Calibri" panose="020F0502020204030204" pitchFamily="34" charset="0"/>
                <a:ea typeface="Calibri" panose="020F0502020204030204" pitchFamily="34" charset="0"/>
                <a:cs typeface="Calibri" panose="020F0502020204030204" pitchFamily="34" charset="0"/>
              </a:rPr>
              <a:t>; </a:t>
            </a:r>
          </a:p>
          <a:p>
            <a:pPr marL="285750" lvl="0" indent="-285750" algn="just">
              <a:buFont typeface="Arial" panose="020B0604020202020204" pitchFamily="34" charset="0"/>
              <a:buChar char="•"/>
            </a:pPr>
            <a:r>
              <a:rPr lang="es-ES" sz="2200" dirty="0">
                <a:latin typeface="Calibri" panose="020F0502020204030204" pitchFamily="34" charset="0"/>
                <a:ea typeface="Calibri" panose="020F0502020204030204" pitchFamily="34" charset="0"/>
                <a:cs typeface="Calibri" panose="020F0502020204030204" pitchFamily="34" charset="0"/>
              </a:rPr>
              <a:t>actuar para </a:t>
            </a:r>
            <a:r>
              <a:rPr lang="es-ES" sz="2200" b="1" dirty="0">
                <a:latin typeface="Calibri" panose="020F0502020204030204" pitchFamily="34" charset="0"/>
                <a:ea typeface="Calibri" panose="020F0502020204030204" pitchFamily="34" charset="0"/>
                <a:cs typeface="Calibri" panose="020F0502020204030204" pitchFamily="34" charset="0"/>
              </a:rPr>
              <a:t>salvaguardar el interés superior y el bienestar general</a:t>
            </a:r>
            <a:r>
              <a:rPr lang="es-ES" sz="2200" dirty="0">
                <a:latin typeface="Calibri" panose="020F0502020204030204" pitchFamily="34" charset="0"/>
                <a:ea typeface="Calibri" panose="020F0502020204030204" pitchFamily="34" charset="0"/>
                <a:cs typeface="Calibri" panose="020F0502020204030204" pitchFamily="34" charset="0"/>
              </a:rPr>
              <a:t> del menor; </a:t>
            </a:r>
          </a:p>
          <a:p>
            <a:pPr marL="285750" lvl="0" indent="-285750" algn="just">
              <a:buFont typeface="Arial" panose="020B0604020202020204" pitchFamily="34" charset="0"/>
              <a:buChar char="•"/>
            </a:pPr>
            <a:r>
              <a:rPr lang="es-ES" sz="2200" dirty="0">
                <a:latin typeface="Calibri" panose="020F0502020204030204" pitchFamily="34" charset="0"/>
                <a:ea typeface="Calibri" panose="020F0502020204030204" pitchFamily="34" charset="0"/>
                <a:cs typeface="Calibri" panose="020F0502020204030204" pitchFamily="34" charset="0"/>
              </a:rPr>
              <a:t>y garantizar que pueda </a:t>
            </a:r>
            <a:r>
              <a:rPr lang="es-ES" sz="2200" b="1" dirty="0">
                <a:latin typeface="Calibri" panose="020F0502020204030204" pitchFamily="34" charset="0"/>
                <a:ea typeface="Calibri" panose="020F0502020204030204" pitchFamily="34" charset="0"/>
                <a:cs typeface="Calibri" panose="020F0502020204030204" pitchFamily="34" charset="0"/>
              </a:rPr>
              <a:t>beneficiarse de los derechos y cumplir las obligaciones</a:t>
            </a:r>
            <a:r>
              <a:rPr lang="es-ES" sz="2200" dirty="0">
                <a:latin typeface="Calibri" panose="020F0502020204030204" pitchFamily="34" charset="0"/>
                <a:ea typeface="Calibri" panose="020F0502020204030204" pitchFamily="34" charset="0"/>
                <a:cs typeface="Calibri" panose="020F0502020204030204" pitchFamily="34" charset="0"/>
              </a:rPr>
              <a:t> derivados del Reglamento.</a:t>
            </a:r>
          </a:p>
          <a:p>
            <a:pPr lvl="0" algn="just"/>
            <a:endParaRPr lang="es-ES" sz="2200" dirty="0">
              <a:latin typeface="Calibri" panose="020F0502020204030204" pitchFamily="34" charset="0"/>
              <a:ea typeface="Calibri" panose="020F0502020204030204" pitchFamily="34" charset="0"/>
              <a:cs typeface="Calibri" panose="020F0502020204030204" pitchFamily="34" charset="0"/>
            </a:endParaRPr>
          </a:p>
          <a:p>
            <a:pPr lvl="0" algn="just"/>
            <a:r>
              <a:rPr lang="es-ES" sz="2200" dirty="0">
                <a:latin typeface="Calibri" panose="020F0502020204030204" pitchFamily="34" charset="0"/>
                <a:ea typeface="Calibri" panose="020F0502020204030204" pitchFamily="34" charset="0"/>
                <a:cs typeface="Calibri" panose="020F0502020204030204" pitchFamily="34" charset="0"/>
              </a:rPr>
              <a:t>En el art. 13.4 se añade: </a:t>
            </a:r>
            <a:r>
              <a:rPr lang="es-ES" sz="2200" dirty="0"/>
              <a:t>el representante </a:t>
            </a:r>
            <a:r>
              <a:rPr lang="es-ES" sz="2200" b="1" dirty="0"/>
              <a:t>no puede ser una persona responsable de ningún elemento del </a:t>
            </a:r>
            <a:r>
              <a:rPr lang="es-ES" sz="2200" b="1" dirty="0" err="1"/>
              <a:t>triaje</a:t>
            </a:r>
            <a:r>
              <a:rPr lang="es-ES" sz="2200" dirty="0"/>
              <a:t>, debe actuar </a:t>
            </a:r>
            <a:r>
              <a:rPr lang="es-ES" sz="2200" b="1" dirty="0"/>
              <a:t>independientemente</a:t>
            </a:r>
            <a:r>
              <a:rPr lang="es-ES" sz="2200" dirty="0"/>
              <a:t> y no puede recibir instrucciones de las personas que realizan el </a:t>
            </a:r>
            <a:r>
              <a:rPr lang="es-ES" sz="2200" dirty="0" err="1"/>
              <a:t>triaje</a:t>
            </a:r>
            <a:r>
              <a:rPr lang="es-ES" sz="2200" dirty="0"/>
              <a:t> ni de las autoridades de </a:t>
            </a:r>
            <a:r>
              <a:rPr lang="es-ES" sz="2200" dirty="0" err="1"/>
              <a:t>triaje</a:t>
            </a:r>
            <a:r>
              <a:rPr lang="es-ES" sz="2200" dirty="0"/>
              <a:t>.</a:t>
            </a:r>
          </a:p>
          <a:p>
            <a:endParaRPr lang="es-ES" sz="2000" dirty="0">
              <a:latin typeface="Calibri" panose="020F0502020204030204" pitchFamily="34" charset="0"/>
              <a:ea typeface="Calibri" panose="020F0502020204030204" pitchFamily="34" charset="0"/>
              <a:cs typeface="Calibri" panose="020F0502020204030204" pitchFamily="34" charset="0"/>
            </a:endParaRPr>
          </a:p>
          <a:p>
            <a:pPr algn="just"/>
            <a:endParaRPr lang="es-ES" dirty="0"/>
          </a:p>
        </p:txBody>
      </p:sp>
    </p:spTree>
    <p:extLst>
      <p:ext uri="{BB962C8B-B14F-4D97-AF65-F5344CB8AC3E}">
        <p14:creationId xmlns:p14="http://schemas.microsoft.com/office/powerpoint/2010/main" val="1368498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54FAC-0FA5-B973-5854-8796FB685DC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7FC8A27-991A-69FB-50E2-4C95ADFB9C5E}"/>
              </a:ext>
            </a:extLst>
          </p:cNvPr>
          <p:cNvSpPr>
            <a:spLocks noGrp="1"/>
          </p:cNvSpPr>
          <p:nvPr>
            <p:ph type="title"/>
          </p:nvPr>
        </p:nvSpPr>
        <p:spPr/>
        <p:txBody>
          <a:bodyPr/>
          <a:lstStyle/>
          <a:p>
            <a:r>
              <a:rPr lang="es-ES" dirty="0"/>
              <a:t>Reglamento de </a:t>
            </a:r>
            <a:r>
              <a:rPr lang="es-ES" dirty="0" err="1"/>
              <a:t>triaje</a:t>
            </a:r>
            <a:r>
              <a:rPr lang="es-ES" dirty="0"/>
              <a:t> – 9</a:t>
            </a:r>
          </a:p>
        </p:txBody>
      </p:sp>
      <p:sp>
        <p:nvSpPr>
          <p:cNvPr id="4" name="CuadroTexto 3">
            <a:extLst>
              <a:ext uri="{FF2B5EF4-FFF2-40B4-BE49-F238E27FC236}">
                <a16:creationId xmlns:a16="http://schemas.microsoft.com/office/drawing/2014/main" id="{74157C22-3D5C-82C1-0593-8B0AB38252BD}"/>
              </a:ext>
            </a:extLst>
          </p:cNvPr>
          <p:cNvSpPr txBox="1"/>
          <p:nvPr/>
        </p:nvSpPr>
        <p:spPr>
          <a:xfrm>
            <a:off x="3529782" y="100441"/>
            <a:ext cx="8583561" cy="6463308"/>
          </a:xfrm>
          <a:prstGeom prst="rect">
            <a:avLst/>
          </a:prstGeom>
          <a:noFill/>
        </p:spPr>
        <p:txBody>
          <a:bodyPr wrap="square" rtlCol="0">
            <a:spAutoFit/>
          </a:bodyPr>
          <a:lstStyle/>
          <a:p>
            <a:r>
              <a:rPr lang="es-E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Representante legal provisional: </a:t>
            </a:r>
            <a:r>
              <a:rPr lang="es-ES" sz="2400" dirty="0">
                <a:solidFill>
                  <a:srgbClr val="000000"/>
                </a:solidFill>
                <a:highlight>
                  <a:srgbClr val="FF00FF"/>
                </a:highlight>
                <a:latin typeface="Calibri" panose="020F0502020204030204" pitchFamily="34" charset="0"/>
                <a:ea typeface="Calibri" panose="020F0502020204030204" pitchFamily="34" charset="0"/>
                <a:cs typeface="Calibri" panose="020F0502020204030204" pitchFamily="34" charset="0"/>
              </a:rPr>
              <a:t>Competencias</a:t>
            </a:r>
          </a:p>
          <a:p>
            <a:pPr algn="just"/>
            <a:endParaRPr lang="es-ES" sz="2400" b="1" dirty="0">
              <a:latin typeface="Calibri" panose="020F0502020204030204" pitchFamily="34" charset="0"/>
              <a:ea typeface="Calibri" panose="020F0502020204030204" pitchFamily="34" charset="0"/>
              <a:cs typeface="Calibri" panose="020F0502020204030204" pitchFamily="34" charset="0"/>
            </a:endParaRPr>
          </a:p>
          <a:p>
            <a:pPr algn="just"/>
            <a:r>
              <a:rPr lang="es-ES" sz="2400" b="1" dirty="0">
                <a:latin typeface="Calibri" panose="020F0502020204030204" pitchFamily="34" charset="0"/>
                <a:ea typeface="Calibri" panose="020F0502020204030204" pitchFamily="34" charset="0"/>
                <a:cs typeface="Calibri" panose="020F0502020204030204" pitchFamily="34" charset="0"/>
              </a:rPr>
              <a:t>Guía de la EUAA sobre representación de menores no acompañados:</a:t>
            </a:r>
          </a:p>
          <a:p>
            <a:pPr marL="342900" lvl="0" indent="-342900" algn="just">
              <a:buFont typeface="Wingdings" panose="05000000000000000000" pitchFamily="2" charset="2"/>
              <a:buChar char="Ø"/>
            </a:pPr>
            <a:r>
              <a:rPr lang="es-ES" sz="2000" dirty="0">
                <a:latin typeface="Calibri" panose="020F0502020204030204" pitchFamily="34" charset="0"/>
                <a:ea typeface="Calibri" panose="020F0502020204030204" pitchFamily="34" charset="0"/>
                <a:cs typeface="Calibri" panose="020F0502020204030204" pitchFamily="34" charset="0"/>
              </a:rPr>
              <a:t>representar y asistir al menor; </a:t>
            </a:r>
          </a:p>
          <a:p>
            <a:pPr marL="342900" lvl="0" indent="-342900" algn="just">
              <a:buFont typeface="Wingdings" panose="05000000000000000000" pitchFamily="2" charset="2"/>
              <a:buChar char="Ø"/>
            </a:pPr>
            <a:r>
              <a:rPr lang="es-ES" sz="2000" dirty="0">
                <a:latin typeface="Calibri" panose="020F0502020204030204" pitchFamily="34" charset="0"/>
                <a:ea typeface="Calibri" panose="020F0502020204030204" pitchFamily="34" charset="0"/>
                <a:cs typeface="Calibri" panose="020F0502020204030204" pitchFamily="34" charset="0"/>
              </a:rPr>
              <a:t>garantizar el </a:t>
            </a:r>
            <a:r>
              <a:rPr lang="es-ES" sz="2000" b="1" dirty="0">
                <a:latin typeface="Calibri" panose="020F0502020204030204" pitchFamily="34" charset="0"/>
                <a:ea typeface="Calibri" panose="020F0502020204030204" pitchFamily="34" charset="0"/>
                <a:cs typeface="Calibri" panose="020F0502020204030204" pitchFamily="34" charset="0"/>
              </a:rPr>
              <a:t>interés superior</a:t>
            </a:r>
            <a:r>
              <a:rPr lang="es-ES" sz="2000" dirty="0">
                <a:latin typeface="Calibri" panose="020F0502020204030204" pitchFamily="34" charset="0"/>
                <a:ea typeface="Calibri" panose="020F0502020204030204" pitchFamily="34" charset="0"/>
                <a:cs typeface="Calibri" panose="020F0502020204030204" pitchFamily="34" charset="0"/>
              </a:rPr>
              <a:t>; </a:t>
            </a:r>
          </a:p>
          <a:p>
            <a:pPr marL="342900" lvl="0" indent="-342900" algn="just">
              <a:buFont typeface="Wingdings" panose="05000000000000000000" pitchFamily="2" charset="2"/>
              <a:buChar char="Ø"/>
            </a:pPr>
            <a:r>
              <a:rPr lang="es-ES" sz="2000" dirty="0">
                <a:latin typeface="Calibri" panose="020F0502020204030204" pitchFamily="34" charset="0"/>
                <a:ea typeface="Calibri" panose="020F0502020204030204" pitchFamily="34" charset="0"/>
                <a:cs typeface="Calibri" panose="020F0502020204030204" pitchFamily="34" charset="0"/>
              </a:rPr>
              <a:t>facilitar que el menor pueda ejercer sus derechos y cumplir sus obligaciones; </a:t>
            </a:r>
          </a:p>
          <a:p>
            <a:pPr marL="342900" lvl="0" indent="-342900" algn="just">
              <a:buFont typeface="Wingdings" panose="05000000000000000000" pitchFamily="2" charset="2"/>
              <a:buChar char="Ø"/>
            </a:pPr>
            <a:r>
              <a:rPr lang="es-ES" sz="2000" dirty="0">
                <a:latin typeface="Calibri" panose="020F0502020204030204" pitchFamily="34" charset="0"/>
                <a:ea typeface="Calibri" panose="020F0502020204030204" pitchFamily="34" charset="0"/>
                <a:cs typeface="Calibri" panose="020F0502020204030204" pitchFamily="34" charset="0"/>
              </a:rPr>
              <a:t>proporcionarle información comprensible; </a:t>
            </a:r>
          </a:p>
          <a:p>
            <a:pPr marL="342900" lvl="0" indent="-342900" algn="just">
              <a:buFont typeface="Wingdings" panose="05000000000000000000" pitchFamily="2" charset="2"/>
              <a:buChar char="Ø"/>
            </a:pPr>
            <a:r>
              <a:rPr lang="es-ES" sz="2000" dirty="0">
                <a:latin typeface="Calibri" panose="020F0502020204030204" pitchFamily="34" charset="0"/>
                <a:ea typeface="Calibri" panose="020F0502020204030204" pitchFamily="34" charset="0"/>
                <a:cs typeface="Calibri" panose="020F0502020204030204" pitchFamily="34" charset="0"/>
              </a:rPr>
              <a:t>interactuar con las autoridades competentes; </a:t>
            </a:r>
          </a:p>
          <a:p>
            <a:pPr marL="342900" lvl="0" indent="-342900" algn="just">
              <a:buFont typeface="Wingdings" panose="05000000000000000000" pitchFamily="2" charset="2"/>
              <a:buChar char="Ø"/>
            </a:pPr>
            <a:r>
              <a:rPr lang="es-ES" sz="2000" dirty="0">
                <a:latin typeface="Calibri" panose="020F0502020204030204" pitchFamily="34" charset="0"/>
                <a:ea typeface="Calibri" panose="020F0502020204030204" pitchFamily="34" charset="0"/>
                <a:cs typeface="Calibri" panose="020F0502020204030204" pitchFamily="34" charset="0"/>
              </a:rPr>
              <a:t>controlar determinadas condiciones que afectan al menor; </a:t>
            </a:r>
          </a:p>
          <a:p>
            <a:pPr marL="342900" lvl="0" indent="-342900" algn="just">
              <a:buFont typeface="Wingdings" panose="05000000000000000000" pitchFamily="2" charset="2"/>
              <a:buChar char="Ø"/>
            </a:pPr>
            <a:r>
              <a:rPr lang="es-ES" sz="2000" dirty="0">
                <a:latin typeface="Calibri" panose="020F0502020204030204" pitchFamily="34" charset="0"/>
                <a:ea typeface="Calibri" panose="020F0502020204030204" pitchFamily="34" charset="0"/>
                <a:cs typeface="Calibri" panose="020F0502020204030204" pitchFamily="34" charset="0"/>
              </a:rPr>
              <a:t>y, cuando proceda, ayudarle a formular reclamaciones/quejas.</a:t>
            </a:r>
          </a:p>
          <a:p>
            <a:pPr lvl="0" algn="just"/>
            <a:endParaRPr lang="es-ES" sz="2000" dirty="0">
              <a:latin typeface="Calibri" panose="020F0502020204030204" pitchFamily="34" charset="0"/>
              <a:ea typeface="Calibri" panose="020F0502020204030204" pitchFamily="34" charset="0"/>
              <a:cs typeface="Calibri" panose="020F0502020204030204" pitchFamily="34" charset="0"/>
            </a:endParaRPr>
          </a:p>
          <a:p>
            <a:pPr algn="just"/>
            <a:r>
              <a:rPr lang="es-ES" sz="2000" dirty="0">
                <a:latin typeface="Calibri" panose="020F0502020204030204" pitchFamily="34" charset="0"/>
                <a:ea typeface="Calibri" panose="020F0502020204030204" pitchFamily="34" charset="0"/>
                <a:cs typeface="Calibri" panose="020F0502020204030204" pitchFamily="34" charset="0"/>
              </a:rPr>
              <a:t>La EUAA considera que el representante no es simplemente una figura formal cuya presencia se limita a estar físicamente junto al menor: </a:t>
            </a:r>
            <a:r>
              <a:rPr lang="es-ES" sz="2000" b="1" dirty="0">
                <a:latin typeface="Calibri" panose="020F0502020204030204" pitchFamily="34" charset="0"/>
                <a:ea typeface="Calibri" panose="020F0502020204030204" pitchFamily="34" charset="0"/>
                <a:cs typeface="Calibri" panose="020F0502020204030204" pitchFamily="34" charset="0"/>
              </a:rPr>
              <a:t>debe estar implicado en la transmisión de información sobre el procedimiento y los derechos</a:t>
            </a:r>
            <a:r>
              <a:rPr lang="es-ES" sz="2000" dirty="0">
                <a:latin typeface="Calibri" panose="020F0502020204030204" pitchFamily="34" charset="0"/>
                <a:ea typeface="Calibri" panose="020F0502020204030204" pitchFamily="34" charset="0"/>
                <a:cs typeface="Calibri" panose="020F0502020204030204" pitchFamily="34" charset="0"/>
              </a:rPr>
              <a:t>.</a:t>
            </a:r>
          </a:p>
          <a:p>
            <a:pPr algn="just"/>
            <a:r>
              <a:rPr lang="es-ES" sz="2000" dirty="0">
                <a:latin typeface="Calibri" panose="020F0502020204030204" pitchFamily="34" charset="0"/>
                <a:ea typeface="Calibri" panose="020F0502020204030204" pitchFamily="34" charset="0"/>
                <a:cs typeface="Calibri" panose="020F0502020204030204" pitchFamily="34" charset="0"/>
              </a:rPr>
              <a:t> </a:t>
            </a:r>
          </a:p>
          <a:p>
            <a:pPr algn="just"/>
            <a:r>
              <a:rPr lang="es-ES" sz="2000" dirty="0">
                <a:highlight>
                  <a:srgbClr val="FF00FF"/>
                </a:highlight>
                <a:latin typeface="Calibri" panose="020F0502020204030204" pitchFamily="34" charset="0"/>
                <a:ea typeface="Calibri" panose="020F0502020204030204" pitchFamily="34" charset="0"/>
                <a:cs typeface="Calibri" panose="020F0502020204030204" pitchFamily="34" charset="0"/>
              </a:rPr>
              <a:t>OJO: </a:t>
            </a:r>
            <a:r>
              <a:rPr lang="es-ES" sz="2000" dirty="0">
                <a:latin typeface="Calibri" panose="020F0502020204030204" pitchFamily="34" charset="0"/>
                <a:ea typeface="Calibri" panose="020F0502020204030204" pitchFamily="34" charset="0"/>
                <a:cs typeface="Calibri" panose="020F0502020204030204" pitchFamily="34" charset="0"/>
              </a:rPr>
              <a:t>el representante </a:t>
            </a:r>
            <a:r>
              <a:rPr lang="es-ES" sz="2000" b="1" dirty="0">
                <a:latin typeface="Calibri" panose="020F0502020204030204" pitchFamily="34" charset="0"/>
                <a:ea typeface="Calibri" panose="020F0502020204030204" pitchFamily="34" charset="0"/>
                <a:cs typeface="Calibri" panose="020F0502020204030204" pitchFamily="34" charset="0"/>
              </a:rPr>
              <a:t>no sustituye al abogado</a:t>
            </a:r>
            <a:r>
              <a:rPr lang="es-ES" sz="2000" dirty="0">
                <a:latin typeface="Calibri" panose="020F0502020204030204" pitchFamily="34" charset="0"/>
                <a:ea typeface="Calibri" panose="020F0502020204030204" pitchFamily="34" charset="0"/>
                <a:cs typeface="Calibri" panose="020F0502020204030204" pitchFamily="34" charset="0"/>
              </a:rPr>
              <a:t> ni al personal encargado del screening. Su función es distinta. El Reglamento lo concibe como una garantía de protección y representación del menor.</a:t>
            </a:r>
          </a:p>
          <a:p>
            <a:pPr algn="just"/>
            <a:endParaRPr lang="es-ES" dirty="0"/>
          </a:p>
        </p:txBody>
      </p:sp>
    </p:spTree>
    <p:extLst>
      <p:ext uri="{BB962C8B-B14F-4D97-AF65-F5344CB8AC3E}">
        <p14:creationId xmlns:p14="http://schemas.microsoft.com/office/powerpoint/2010/main" val="3858238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4700F6-1DB0-63EC-4F35-EF3E028DE645}"/>
              </a:ext>
            </a:extLst>
          </p:cNvPr>
          <p:cNvSpPr>
            <a:spLocks noGrp="1"/>
          </p:cNvSpPr>
          <p:nvPr>
            <p:ph type="title"/>
          </p:nvPr>
        </p:nvSpPr>
        <p:spPr/>
        <p:txBody>
          <a:bodyPr/>
          <a:lstStyle/>
          <a:p>
            <a:r>
              <a:rPr lang="es-ES" dirty="0"/>
              <a:t>Reglamento de Procedimiento de asilo</a:t>
            </a:r>
          </a:p>
        </p:txBody>
      </p:sp>
      <p:sp>
        <p:nvSpPr>
          <p:cNvPr id="3" name="Rectángulo: esquinas redondeadas 2">
            <a:extLst>
              <a:ext uri="{FF2B5EF4-FFF2-40B4-BE49-F238E27FC236}">
                <a16:creationId xmlns:a16="http://schemas.microsoft.com/office/drawing/2014/main" id="{8E2CAE26-4265-B10C-2A04-088C04D5C485}"/>
              </a:ext>
            </a:extLst>
          </p:cNvPr>
          <p:cNvSpPr/>
          <p:nvPr/>
        </p:nvSpPr>
        <p:spPr>
          <a:xfrm>
            <a:off x="3627120" y="148477"/>
            <a:ext cx="8067040" cy="7721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s-ES" sz="2200" b="1" kern="100" dirty="0">
                <a:latin typeface="Aptos" panose="020B0004020202020204" pitchFamily="34" charset="0"/>
                <a:ea typeface="Aptos" panose="020B0004020202020204" pitchFamily="34" charset="0"/>
                <a:cs typeface="Times New Roman" panose="02020603050405020304" pitchFamily="18" charset="0"/>
              </a:rPr>
              <a:t>QUÉ NORMATIVA SE APLICA EN ESPAÑA </a:t>
            </a:r>
            <a:r>
              <a:rPr lang="es-ES" sz="2200" b="1" kern="100">
                <a:latin typeface="Aptos" panose="020B0004020202020204" pitchFamily="34" charset="0"/>
                <a:ea typeface="Aptos" panose="020B0004020202020204" pitchFamily="34" charset="0"/>
                <a:cs typeface="Times New Roman" panose="02020603050405020304" pitchFamily="18" charset="0"/>
              </a:rPr>
              <a:t>EL 12 </a:t>
            </a:r>
            <a:r>
              <a:rPr lang="es-ES" sz="2200" b="1" kern="100" dirty="0">
                <a:latin typeface="Aptos" panose="020B0004020202020204" pitchFamily="34" charset="0"/>
                <a:ea typeface="Aptos" panose="020B0004020202020204" pitchFamily="34" charset="0"/>
                <a:cs typeface="Times New Roman" panose="02020603050405020304" pitchFamily="18" charset="0"/>
              </a:rPr>
              <a:t>JUNIO 2026</a:t>
            </a:r>
            <a:endParaRPr lang="es-ES" sz="22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BDBC5B42-D7E9-8135-CE54-A3CE4E3AC082}"/>
              </a:ext>
            </a:extLst>
          </p:cNvPr>
          <p:cNvSpPr txBox="1"/>
          <p:nvPr/>
        </p:nvSpPr>
        <p:spPr>
          <a:xfrm>
            <a:off x="3545840" y="1036320"/>
            <a:ext cx="8646160" cy="6740307"/>
          </a:xfrm>
          <a:prstGeom prst="rect">
            <a:avLst/>
          </a:prstGeom>
          <a:noFill/>
        </p:spPr>
        <p:txBody>
          <a:bodyPr wrap="square" rtlCol="0">
            <a:spAutoFit/>
          </a:bodyPr>
          <a:lstStyle/>
          <a:p>
            <a:r>
              <a:rPr lang="es-ES" b="1" dirty="0"/>
              <a:t>NECESIDAD Y OPORTUNIDAD: CAMBIOS DE DETERMINADAS NORMAS ACTUALES</a:t>
            </a:r>
          </a:p>
          <a:p>
            <a:endParaRPr lang="es-ES" dirty="0"/>
          </a:p>
          <a:p>
            <a:r>
              <a:rPr lang="es-ES" dirty="0"/>
              <a:t>- LEY DE ASILO 12/2009</a:t>
            </a:r>
          </a:p>
          <a:p>
            <a:endParaRPr lang="es-ES" dirty="0"/>
          </a:p>
          <a:p>
            <a:pPr algn="just"/>
            <a:r>
              <a:rPr lang="es-ES" dirty="0"/>
              <a:t>- LJCA: tipos de recursos y plazos para adaptarlos a los nuevos recursos del PEMA</a:t>
            </a:r>
          </a:p>
          <a:p>
            <a:pPr algn="just"/>
            <a:endParaRPr lang="es-ES" dirty="0"/>
          </a:p>
          <a:p>
            <a:pPr algn="just"/>
            <a:r>
              <a:rPr lang="es-ES" dirty="0"/>
              <a:t>-Ley de AJG /asistencia jurídica gratuita: para incluir consejo jurídico y nuevos recursos, y asistencia a menores en determinadas actuaciones no contempladas hasta la fecha,  así como unidad de acción  </a:t>
            </a:r>
            <a:r>
              <a:rPr lang="es-ES" dirty="0">
                <a:sym typeface="Wingdings" panose="05000000000000000000" pitchFamily="2" charset="2"/>
              </a:rPr>
              <a:t> propuesta de Ley de AJG</a:t>
            </a:r>
          </a:p>
          <a:p>
            <a:pPr algn="just"/>
            <a:endParaRPr lang="es-ES" dirty="0">
              <a:sym typeface="Wingdings" panose="05000000000000000000" pitchFamily="2" charset="2"/>
            </a:endParaRPr>
          </a:p>
          <a:p>
            <a:pPr algn="just"/>
            <a:r>
              <a:rPr lang="es-ES" dirty="0">
                <a:sym typeface="Wingdings" panose="05000000000000000000" pitchFamily="2" charset="2"/>
              </a:rPr>
              <a:t>-</a:t>
            </a:r>
            <a:r>
              <a:rPr lang="es-ES" dirty="0"/>
              <a:t>Proyecto de Ley por la que se modifica la Ley 1/2000, de 7 de enero, de Enjuiciamiento Civil, para regular el procedimiento de determinación de la edad (Boletín de las Cortes Generales de 29/11/2024) en el que se introduce un nuevo apartado 3 en el artículo 750 :</a:t>
            </a:r>
            <a:r>
              <a:rPr lang="es-ES" i="1" dirty="0"/>
              <a:t>3. </a:t>
            </a:r>
            <a:r>
              <a:rPr lang="es-ES" b="1" i="1" dirty="0"/>
              <a:t>La asistencia letrada a la persona cuya edad sea objeto de determinación, será preceptiva desde el inicio del procedimiento</a:t>
            </a:r>
            <a:r>
              <a:rPr lang="es-ES" i="1" dirty="0"/>
              <a:t>. Con carácter previo a la comparecencia provisional, quien haya sido designado para la defensa deberá mantener una entrevista con la persona cuya edad es objeto de determinación. </a:t>
            </a:r>
            <a:r>
              <a:rPr lang="es-ES" b="1" i="1" dirty="0"/>
              <a:t>En ningún caso, la asistencia letrada podrá ser ejercida por quien ostente la representación legal o guarda de la persona cuya edad sea objeto de determinación.” </a:t>
            </a:r>
          </a:p>
          <a:p>
            <a:pPr algn="just"/>
            <a:endParaRPr lang="es-ES" b="1" i="1" dirty="0"/>
          </a:p>
          <a:p>
            <a:pPr algn="just"/>
            <a:r>
              <a:rPr lang="es-ES" b="1" dirty="0"/>
              <a:t>-LOEX</a:t>
            </a:r>
          </a:p>
          <a:p>
            <a:pPr algn="just"/>
            <a:endParaRPr lang="es-ES" dirty="0">
              <a:sym typeface="Wingdings" panose="05000000000000000000" pitchFamily="2" charset="2"/>
            </a:endParaRPr>
          </a:p>
          <a:p>
            <a:endParaRPr lang="es-ES" b="1" dirty="0">
              <a:sym typeface="Wingdings" panose="05000000000000000000" pitchFamily="2" charset="2"/>
            </a:endParaRPr>
          </a:p>
          <a:p>
            <a:endParaRPr lang="es-ES" dirty="0"/>
          </a:p>
        </p:txBody>
      </p:sp>
    </p:spTree>
    <p:extLst>
      <p:ext uri="{BB962C8B-B14F-4D97-AF65-F5344CB8AC3E}">
        <p14:creationId xmlns:p14="http://schemas.microsoft.com/office/powerpoint/2010/main" val="3368356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1F178-347D-F3B6-0692-6BF75848F84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7128BF2-F5FF-2029-F79F-6DC5B18A3F99}"/>
              </a:ext>
            </a:extLst>
          </p:cNvPr>
          <p:cNvSpPr>
            <a:spLocks noGrp="1"/>
          </p:cNvSpPr>
          <p:nvPr>
            <p:ph type="title"/>
          </p:nvPr>
        </p:nvSpPr>
        <p:spPr/>
        <p:txBody>
          <a:bodyPr/>
          <a:lstStyle/>
          <a:p>
            <a:r>
              <a:rPr lang="es-ES" dirty="0"/>
              <a:t>Reglamento de Procedimiento de asilo</a:t>
            </a:r>
          </a:p>
        </p:txBody>
      </p:sp>
      <p:sp>
        <p:nvSpPr>
          <p:cNvPr id="3" name="Rectángulo: esquinas redondeadas 2">
            <a:extLst>
              <a:ext uri="{FF2B5EF4-FFF2-40B4-BE49-F238E27FC236}">
                <a16:creationId xmlns:a16="http://schemas.microsoft.com/office/drawing/2014/main" id="{87D03359-2F98-48A0-A80F-812E87797B16}"/>
              </a:ext>
            </a:extLst>
          </p:cNvPr>
          <p:cNvSpPr/>
          <p:nvPr/>
        </p:nvSpPr>
        <p:spPr>
          <a:xfrm>
            <a:off x="3627120" y="351677"/>
            <a:ext cx="8067040" cy="7721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s-ES" sz="2200" b="1" kern="100" dirty="0">
                <a:latin typeface="Aptos" panose="020B0004020202020204" pitchFamily="34" charset="0"/>
                <a:ea typeface="Aptos" panose="020B0004020202020204" pitchFamily="34" charset="0"/>
                <a:cs typeface="Times New Roman" panose="02020603050405020304" pitchFamily="18" charset="0"/>
              </a:rPr>
              <a:t>QUÉ NORMATIVA SE APLICA EN ESPAÑA EL 13 JUNIO 2026</a:t>
            </a:r>
            <a:endParaRPr lang="es-ES" sz="22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CEF8F33B-E60C-EE29-BABE-2B212C868FEB}"/>
              </a:ext>
            </a:extLst>
          </p:cNvPr>
          <p:cNvSpPr txBox="1"/>
          <p:nvPr/>
        </p:nvSpPr>
        <p:spPr>
          <a:xfrm>
            <a:off x="3789680" y="1473200"/>
            <a:ext cx="7721600" cy="4739759"/>
          </a:xfrm>
          <a:prstGeom prst="rect">
            <a:avLst/>
          </a:prstGeom>
          <a:noFill/>
        </p:spPr>
        <p:txBody>
          <a:bodyPr wrap="square" rtlCol="0">
            <a:spAutoFit/>
          </a:bodyPr>
          <a:lstStyle/>
          <a:p>
            <a:pPr algn="just"/>
            <a:r>
              <a:rPr lang="es-ES" b="1" dirty="0">
                <a:sym typeface="Wingdings" panose="05000000000000000000" pitchFamily="2" charset="2"/>
              </a:rPr>
              <a:t>SE APLICAN TAL CUAL LOS REGLAMENTOS, AL SER DIRECTAMENTE EJECUTIVOS</a:t>
            </a:r>
          </a:p>
          <a:p>
            <a:endParaRPr lang="es-ES" b="1" dirty="0">
              <a:sym typeface="Wingdings" panose="05000000000000000000" pitchFamily="2" charset="2"/>
            </a:endParaRPr>
          </a:p>
          <a:p>
            <a:endParaRPr lang="es-ES" b="1" dirty="0">
              <a:sym typeface="Wingdings" panose="05000000000000000000" pitchFamily="2" charset="2"/>
            </a:endParaRPr>
          </a:p>
          <a:p>
            <a:r>
              <a:rPr lang="es-ES" sz="2000" b="1" dirty="0">
                <a:highlight>
                  <a:srgbClr val="FF00FF"/>
                </a:highlight>
                <a:sym typeface="Wingdings" panose="05000000000000000000" pitchFamily="2" charset="2"/>
              </a:rPr>
              <a:t>LEY DE ASILO 12/09 :</a:t>
            </a:r>
          </a:p>
          <a:p>
            <a:endParaRPr lang="es-ES" b="1" dirty="0">
              <a:sym typeface="Wingdings" panose="05000000000000000000" pitchFamily="2" charset="2"/>
            </a:endParaRPr>
          </a:p>
          <a:p>
            <a:pPr algn="just"/>
            <a:r>
              <a:rPr lang="es-ES" sz="2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QUEDA EN VIGOR DE FORMA RESIDUAL EN LO QUE</a:t>
            </a:r>
          </a:p>
          <a:p>
            <a:pPr algn="just"/>
            <a:r>
              <a:rPr lang="es-ES" sz="2400" b="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NO CONTRAVENGA EL PEMA (cuadro comparativo)</a:t>
            </a:r>
          </a:p>
          <a:p>
            <a:endParaRPr lang="es-ES" b="1" dirty="0">
              <a:sym typeface="Wingdings" panose="05000000000000000000" pitchFamily="2" charset="2"/>
            </a:endParaRPr>
          </a:p>
          <a:p>
            <a:endParaRPr lang="es-ES" b="1" dirty="0">
              <a:sym typeface="Wingdings" panose="05000000000000000000" pitchFamily="2" charset="2"/>
            </a:endParaRPr>
          </a:p>
          <a:p>
            <a:pPr marL="342900" indent="-342900">
              <a:buFont typeface="Wingdings" panose="05000000000000000000" pitchFamily="2" charset="2"/>
              <a:buChar char="à"/>
            </a:pPr>
            <a:r>
              <a:rPr lang="es-ES" sz="2400" b="1" dirty="0">
                <a:sym typeface="Wingdings" panose="05000000000000000000" pitchFamily="2" charset="2"/>
              </a:rPr>
              <a:t>No habrá efecto suspensivo automático</a:t>
            </a:r>
          </a:p>
          <a:p>
            <a:pPr marL="342900" indent="-342900">
              <a:buFont typeface="Wingdings" panose="05000000000000000000" pitchFamily="2" charset="2"/>
              <a:buChar char="à"/>
            </a:pPr>
            <a:r>
              <a:rPr lang="es-ES" sz="2400" b="1" dirty="0">
                <a:sym typeface="Wingdings" panose="05000000000000000000" pitchFamily="2" charset="2"/>
              </a:rPr>
              <a:t>ni silencio administrativo positivo  </a:t>
            </a:r>
          </a:p>
          <a:p>
            <a:pPr marL="342900" indent="-342900">
              <a:buFont typeface="Wingdings" panose="05000000000000000000" pitchFamily="2" charset="2"/>
              <a:buChar char="à"/>
            </a:pPr>
            <a:r>
              <a:rPr lang="es-ES" sz="2400" b="1" dirty="0">
                <a:sym typeface="Wingdings" panose="05000000000000000000" pitchFamily="2" charset="2"/>
              </a:rPr>
              <a:t>ni recursos administrativos </a:t>
            </a:r>
            <a:endParaRPr lang="es-ES" sz="2400" b="1" dirty="0"/>
          </a:p>
          <a:p>
            <a:endParaRPr lang="es-ES" b="1" dirty="0">
              <a:sym typeface="Wingdings" panose="05000000000000000000" pitchFamily="2" charset="2"/>
            </a:endParaRPr>
          </a:p>
          <a:p>
            <a:endParaRPr lang="es-ES" dirty="0"/>
          </a:p>
        </p:txBody>
      </p:sp>
    </p:spTree>
    <p:extLst>
      <p:ext uri="{BB962C8B-B14F-4D97-AF65-F5344CB8AC3E}">
        <p14:creationId xmlns:p14="http://schemas.microsoft.com/office/powerpoint/2010/main" val="2245067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A40F6-761B-D9B2-2007-A7FE49FB39F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007F325-A044-9E50-0944-1FD6EF4304A1}"/>
              </a:ext>
            </a:extLst>
          </p:cNvPr>
          <p:cNvSpPr>
            <a:spLocks noGrp="1"/>
          </p:cNvSpPr>
          <p:nvPr>
            <p:ph type="title"/>
          </p:nvPr>
        </p:nvSpPr>
        <p:spPr/>
        <p:txBody>
          <a:bodyPr/>
          <a:lstStyle/>
          <a:p>
            <a:r>
              <a:rPr lang="es-ES" dirty="0"/>
              <a:t>Reglamento de Procedimiento de asilo - 1</a:t>
            </a:r>
          </a:p>
        </p:txBody>
      </p:sp>
      <p:sp>
        <p:nvSpPr>
          <p:cNvPr id="6" name="CuadroTexto 5">
            <a:extLst>
              <a:ext uri="{FF2B5EF4-FFF2-40B4-BE49-F238E27FC236}">
                <a16:creationId xmlns:a16="http://schemas.microsoft.com/office/drawing/2014/main" id="{C709AF08-156B-E99C-A7FA-588231487186}"/>
              </a:ext>
            </a:extLst>
          </p:cNvPr>
          <p:cNvSpPr txBox="1"/>
          <p:nvPr/>
        </p:nvSpPr>
        <p:spPr>
          <a:xfrm>
            <a:off x="3667760" y="648559"/>
            <a:ext cx="8178800" cy="5868658"/>
          </a:xfrm>
          <a:prstGeom prst="rect">
            <a:avLst/>
          </a:prstGeom>
          <a:noFill/>
        </p:spPr>
        <p:txBody>
          <a:bodyPr wrap="square">
            <a:spAutoFit/>
          </a:bodyPr>
          <a:lstStyle/>
          <a:p>
            <a:pPr algn="just">
              <a:lnSpc>
                <a:spcPct val="107000"/>
              </a:lnSpc>
              <a:spcAft>
                <a:spcPts val="800"/>
              </a:spcAft>
            </a:pPr>
            <a:r>
              <a:rPr lang="es-ES" sz="24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Principios y garantías básicas (Cap. II)</a:t>
            </a:r>
            <a:endParaRPr lang="es-ES" sz="24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2400" b="1" kern="100" dirty="0">
                <a:effectLst/>
                <a:latin typeface="Aptos" panose="020B0004020202020204" pitchFamily="34" charset="0"/>
                <a:ea typeface="Aptos" panose="020B0004020202020204" pitchFamily="34" charset="0"/>
                <a:cs typeface="Times New Roman" panose="02020603050405020304" pitchFamily="18" charset="0"/>
              </a:rPr>
              <a:t>Acceso al procedimiento (artículo 6)</a:t>
            </a:r>
            <a:endParaRPr lang="es-ES" sz="2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Diferentes etapas formales de presentación de una solicitud: "presentar" vs. "registrar"</a:t>
            </a:r>
          </a:p>
          <a:p>
            <a:pPr marL="742950" lvl="1" indent="-285750" algn="just">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Oportunidad efectiva de "registrar" la solicitud (C-808/18, C-823/21)</a:t>
            </a:r>
          </a:p>
          <a:p>
            <a:pPr marL="742950" lvl="1" indent="-285750" algn="just">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Formación e instrucciones a la policía, guardias fronterizos, etc. (C-36/20 PPU)</a:t>
            </a:r>
          </a:p>
          <a:p>
            <a:pPr lvl="1" algn="just">
              <a:spcAft>
                <a:spcPts val="800"/>
              </a:spcAft>
              <a:buSzPts val="1000"/>
              <a:tabLst>
                <a:tab pos="914400" algn="l"/>
              </a:tabLst>
            </a:pPr>
            <a:r>
              <a:rPr lang="es-ES" sz="2400" b="1" kern="100" dirty="0">
                <a:latin typeface="Aptos" panose="020B0004020202020204" pitchFamily="34" charset="0"/>
                <a:cs typeface="Times New Roman" panose="02020603050405020304" pitchFamily="18" charset="0"/>
              </a:rPr>
              <a:t>Derecho a recibir información y asesoramiento:</a:t>
            </a:r>
          </a:p>
          <a:p>
            <a:pPr lvl="1" algn="just">
              <a:spcAft>
                <a:spcPts val="800"/>
              </a:spcAft>
              <a:buSzPts val="1000"/>
              <a:tabLst>
                <a:tab pos="914400" algn="l"/>
              </a:tabLst>
            </a:pPr>
            <a:r>
              <a:rPr lang="es-ES" sz="2000" kern="100" dirty="0">
                <a:latin typeface="Aptos" panose="020B0004020202020204" pitchFamily="34" charset="0"/>
                <a:ea typeface="Aptos" panose="020B0004020202020204" pitchFamily="34" charset="0"/>
                <a:cs typeface="Times New Roman" panose="02020603050405020304" pitchFamily="18" charset="0"/>
              </a:rPr>
              <a:t>Se debe garantizar los </a:t>
            </a:r>
            <a:r>
              <a:rPr lang="es-ES" sz="2000" b="1" kern="100" dirty="0">
                <a:latin typeface="Aptos" panose="020B0004020202020204" pitchFamily="34" charset="0"/>
                <a:ea typeface="Aptos" panose="020B0004020202020204" pitchFamily="34" charset="0"/>
                <a:cs typeface="Times New Roman" panose="02020603050405020304" pitchFamily="18" charset="0"/>
              </a:rPr>
              <a:t>derechos de información, intérprete gratuito</a:t>
            </a:r>
            <a:r>
              <a:rPr lang="es-ES" sz="2000" kern="100" dirty="0">
                <a:latin typeface="Aptos" panose="020B0004020202020204" pitchFamily="34" charset="0"/>
                <a:ea typeface="Aptos" panose="020B0004020202020204" pitchFamily="34" charset="0"/>
                <a:cs typeface="Times New Roman" panose="02020603050405020304" pitchFamily="18" charset="0"/>
              </a:rPr>
              <a:t>, a contactar con ACNUR y otras organizaciones</a:t>
            </a:r>
            <a:r>
              <a:rPr lang="es-ES" sz="1600" dirty="0"/>
              <a:t> </a:t>
            </a:r>
            <a:r>
              <a:rPr lang="es-ES" sz="2000" kern="100" dirty="0">
                <a:latin typeface="Aptos" panose="020B0004020202020204" pitchFamily="34" charset="0"/>
                <a:cs typeface="Times New Roman" panose="02020603050405020304" pitchFamily="18" charset="0"/>
              </a:rPr>
              <a:t>que proporcionen </a:t>
            </a:r>
            <a:r>
              <a:rPr lang="es-ES" sz="2000" b="1" kern="100" dirty="0">
                <a:latin typeface="Aptos" panose="020B0004020202020204" pitchFamily="34" charset="0"/>
                <a:cs typeface="Times New Roman" panose="02020603050405020304" pitchFamily="18" charset="0"/>
              </a:rPr>
              <a:t>asesoramiento jurídico </a:t>
            </a:r>
            <a:r>
              <a:rPr lang="es-ES" sz="2000" kern="100" dirty="0">
                <a:latin typeface="Aptos" panose="020B0004020202020204" pitchFamily="34" charset="0"/>
                <a:cs typeface="Times New Roman" panose="02020603050405020304" pitchFamily="18" charset="0"/>
              </a:rPr>
              <a:t>(de conformidad con el Derecho nacional: ESPAÑA: ABOGACÍA);</a:t>
            </a:r>
            <a:r>
              <a:rPr lang="es-ES" sz="2000" kern="100" dirty="0">
                <a:latin typeface="Aptos" panose="020B0004020202020204" pitchFamily="34" charset="0"/>
                <a:ea typeface="Aptos" panose="020B0004020202020204" pitchFamily="34" charset="0"/>
                <a:cs typeface="Times New Roman" panose="02020603050405020304" pitchFamily="18" charset="0"/>
              </a:rPr>
              <a:t> el derecho de acceso al contenido del expediente y a la notificación por escrito de la decisión sobre su solicitud de asilo (TAMBIÉN SE PUEDE NOTIFICAR DE FORMA TELEMÁTICA AL ABOGADO).</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34275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C5D49A-E776-ADB1-9564-54A53924F90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45DB188-4006-4207-A473-B4B569C5B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14" name="Rectangle 13">
            <a:extLst>
              <a:ext uri="{FF2B5EF4-FFF2-40B4-BE49-F238E27FC236}">
                <a16:creationId xmlns:a16="http://schemas.microsoft.com/office/drawing/2014/main" id="{BAB4522D-D095-4687-BFB3-976E665AD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ítulo 1">
            <a:extLst>
              <a:ext uri="{FF2B5EF4-FFF2-40B4-BE49-F238E27FC236}">
                <a16:creationId xmlns:a16="http://schemas.microsoft.com/office/drawing/2014/main" id="{B6501084-4314-E5D2-DD87-A0A7B23C2CC7}"/>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RPA - 2</a:t>
            </a:r>
          </a:p>
        </p:txBody>
      </p:sp>
      <p:graphicFrame>
        <p:nvGraphicFramePr>
          <p:cNvPr id="8" name="CuadroTexto 5">
            <a:extLst>
              <a:ext uri="{FF2B5EF4-FFF2-40B4-BE49-F238E27FC236}">
                <a16:creationId xmlns:a16="http://schemas.microsoft.com/office/drawing/2014/main" id="{8B84D744-009A-C64A-44F5-0ADBC2940F1D}"/>
              </a:ext>
            </a:extLst>
          </p:cNvPr>
          <p:cNvGraphicFramePr/>
          <p:nvPr>
            <p:extLst>
              <p:ext uri="{D42A27DB-BD31-4B8C-83A1-F6EECF244321}">
                <p14:modId xmlns:p14="http://schemas.microsoft.com/office/powerpoint/2010/main" val="464971672"/>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63743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C5316-02B7-B1A0-617A-7A62E6159F3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02035B2-8AF1-6639-B9C3-450704106DCC}"/>
              </a:ext>
            </a:extLst>
          </p:cNvPr>
          <p:cNvSpPr>
            <a:spLocks noGrp="1"/>
          </p:cNvSpPr>
          <p:nvPr>
            <p:ph type="title"/>
          </p:nvPr>
        </p:nvSpPr>
        <p:spPr/>
        <p:txBody>
          <a:bodyPr/>
          <a:lstStyle/>
          <a:p>
            <a:r>
              <a:rPr lang="es-ES" dirty="0"/>
              <a:t>Reglamento de Procedimiento de asilo - 3</a:t>
            </a:r>
          </a:p>
        </p:txBody>
      </p:sp>
      <p:pic>
        <p:nvPicPr>
          <p:cNvPr id="7" name="Imagen 6">
            <a:extLst>
              <a:ext uri="{FF2B5EF4-FFF2-40B4-BE49-F238E27FC236}">
                <a16:creationId xmlns:a16="http://schemas.microsoft.com/office/drawing/2014/main" id="{163B140A-9954-9FB0-C8FA-B0AA42FDF181}"/>
              </a:ext>
            </a:extLst>
          </p:cNvPr>
          <p:cNvPicPr>
            <a:picLocks noChangeAspect="1"/>
          </p:cNvPicPr>
          <p:nvPr/>
        </p:nvPicPr>
        <p:blipFill>
          <a:blip r:embed="rId3"/>
          <a:stretch>
            <a:fillRect/>
          </a:stretch>
        </p:blipFill>
        <p:spPr>
          <a:xfrm>
            <a:off x="3413760" y="182880"/>
            <a:ext cx="8778240" cy="6390640"/>
          </a:xfrm>
          <a:prstGeom prst="rect">
            <a:avLst/>
          </a:prstGeom>
        </p:spPr>
      </p:pic>
    </p:spTree>
    <p:extLst>
      <p:ext uri="{BB962C8B-B14F-4D97-AF65-F5344CB8AC3E}">
        <p14:creationId xmlns:p14="http://schemas.microsoft.com/office/powerpoint/2010/main" val="69342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530346-18BE-82CE-12F1-8C0222F4E7F1}"/>
              </a:ext>
            </a:extLst>
          </p:cNvPr>
          <p:cNvSpPr>
            <a:spLocks noGrp="1"/>
          </p:cNvSpPr>
          <p:nvPr>
            <p:ph type="title"/>
          </p:nvPr>
        </p:nvSpPr>
        <p:spPr/>
        <p:txBody>
          <a:bodyPr/>
          <a:lstStyle/>
          <a:p>
            <a:r>
              <a:rPr lang="es-ES" dirty="0"/>
              <a:t>RPA - 4</a:t>
            </a:r>
          </a:p>
        </p:txBody>
      </p:sp>
      <p:sp>
        <p:nvSpPr>
          <p:cNvPr id="4" name="CuadroTexto 3">
            <a:extLst>
              <a:ext uri="{FF2B5EF4-FFF2-40B4-BE49-F238E27FC236}">
                <a16:creationId xmlns:a16="http://schemas.microsoft.com/office/drawing/2014/main" id="{E27B83CE-EAD8-480D-47CB-903AEC386B19}"/>
              </a:ext>
            </a:extLst>
          </p:cNvPr>
          <p:cNvSpPr txBox="1"/>
          <p:nvPr/>
        </p:nvSpPr>
        <p:spPr>
          <a:xfrm>
            <a:off x="3546566" y="0"/>
            <a:ext cx="8645434" cy="6699142"/>
          </a:xfrm>
          <a:prstGeom prst="rect">
            <a:avLst/>
          </a:prstGeom>
          <a:noFill/>
        </p:spPr>
        <p:txBody>
          <a:bodyPr wrap="square">
            <a:spAutoFit/>
          </a:bodyPr>
          <a:lstStyle/>
          <a:p>
            <a:pPr lvl="0" algn="just">
              <a:lnSpc>
                <a:spcPct val="107000"/>
              </a:lnSpc>
              <a:spcAft>
                <a:spcPts val="800"/>
              </a:spcAft>
              <a:buSzPts val="1000"/>
              <a:tabLst>
                <a:tab pos="457200" algn="l"/>
              </a:tabLst>
            </a:pPr>
            <a:r>
              <a:rPr lang="es-ES" sz="20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Obligaciones –artículo 9: </a:t>
            </a:r>
            <a:r>
              <a:rPr lang="es-ES" kern="100" dirty="0">
                <a:latin typeface="Aptos" panose="020B0004020202020204" pitchFamily="34" charset="0"/>
                <a:ea typeface="Aptos" panose="020B0004020202020204" pitchFamily="34" charset="0"/>
                <a:cs typeface="Times New Roman" panose="02020603050405020304" pitchFamily="18" charset="0"/>
              </a:rPr>
              <a:t>• </a:t>
            </a:r>
            <a:r>
              <a:rPr lang="es-ES" kern="100" dirty="0">
                <a:effectLst/>
                <a:latin typeface="Aptos" panose="020B0004020202020204" pitchFamily="34" charset="0"/>
                <a:ea typeface="Aptos" panose="020B0004020202020204" pitchFamily="34" charset="0"/>
                <a:cs typeface="Times New Roman" panose="02020603050405020304" pitchFamily="18" charset="0"/>
              </a:rPr>
              <a:t>Presentar la solicitud en el 1er país al que se haya ingresado de manera irregular (o en aquel en el que se resida legalmente).</a:t>
            </a:r>
          </a:p>
          <a:p>
            <a:pPr lvl="0" algn="just">
              <a:spcAft>
                <a:spcPts val="800"/>
              </a:spcAft>
              <a:buSzPts val="1000"/>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 Proporcionar toda la información pertinente, incluidas las huellas dactilares, domicilio, número de teléfono, mail y fotos, así como notificar cualquier modificación de estos datos.</a:t>
            </a:r>
          </a:p>
          <a:p>
            <a:pPr lvl="0" algn="just">
              <a:spcAft>
                <a:spcPts val="800"/>
              </a:spcAft>
              <a:buSzPts val="1000"/>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 Formalizar la solicitud dentro del plazo establecido </a:t>
            </a:r>
            <a:r>
              <a:rPr lang="es-ES" sz="2000"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y mantenerse localizable durante todo el procedimiento.</a:t>
            </a:r>
            <a:endParaRPr lang="es-ES"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lvl="0" algn="just">
              <a:spcAft>
                <a:spcPts val="800"/>
              </a:spcAft>
              <a:buSzPts val="1000"/>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 Aportar todos los documentos e información disponibles lo antes posible.</a:t>
            </a:r>
          </a:p>
          <a:p>
            <a:pPr lvl="0" algn="just">
              <a:spcAft>
                <a:spcPts val="800"/>
              </a:spcAft>
              <a:buSzPts val="1000"/>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 Explicar las razones por las que no se dispone de documentación identificativa y asistir a la entrevista personal.</a:t>
            </a:r>
          </a:p>
          <a:p>
            <a:pPr lvl="0" algn="just">
              <a:spcAft>
                <a:spcPts val="800"/>
              </a:spcAft>
              <a:buSzPts val="1000"/>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 Permanecer en el EM que se haya determinado como competente o en una zona específica conforme a lo previsto en la Directiva de Acogida (CENTROS DE ACOGIDA)</a:t>
            </a:r>
          </a:p>
          <a:p>
            <a:pPr lvl="0" algn="just">
              <a:spcAft>
                <a:spcPts val="800"/>
              </a:spcAft>
              <a:buSzPts val="1000"/>
              <a:tabLst>
                <a:tab pos="457200" algn="l"/>
              </a:tabLst>
            </a:pPr>
            <a:r>
              <a:rPr lang="es-ES" kern="100" dirty="0">
                <a:latin typeface="Aptos" panose="020B0004020202020204" pitchFamily="34" charset="0"/>
                <a:ea typeface="Aptos" panose="020B0004020202020204" pitchFamily="34" charset="0"/>
                <a:cs typeface="Times New Roman" panose="02020603050405020304" pitchFamily="18" charset="0"/>
              </a:rPr>
              <a:t>• Cuando esté debidamente justificado: las autoridades podrán realizar un registro personal al solicitante o inspeccionar sus pertenencias, conforme al Derecho nacional. Se le informarán los motivos y se documentará en su expediente. El registro será efectuado por una persona del mismo sexo, garantizando el respeto a la dignidad humana y a la integridad física y psicológica.</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lvl="0" algn="just">
              <a:spcAft>
                <a:spcPts val="800"/>
              </a:spcAft>
              <a:buSzPts val="1000"/>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es-ES" kern="100" dirty="0">
                <a:effectLst/>
                <a:latin typeface="Aptos" panose="020B0004020202020204" pitchFamily="34" charset="0"/>
                <a:ea typeface="Aptos" panose="020B0004020202020204" pitchFamily="34" charset="0"/>
                <a:cs typeface="Times New Roman" panose="02020603050405020304" pitchFamily="18" charset="0"/>
              </a:rPr>
              <a:t>En caso de que la persona solicitante no cumpla con estas obligaciones, se podrá considerar que ha desistido de su solicitud. Los EM pueden suspender el procedimiento para permitir que la persona justifique que el incumplimiento se debió a causas ajenas a su voluntad.</a:t>
            </a:r>
          </a:p>
        </p:txBody>
      </p:sp>
    </p:spTree>
    <p:extLst>
      <p:ext uri="{BB962C8B-B14F-4D97-AF65-F5344CB8AC3E}">
        <p14:creationId xmlns:p14="http://schemas.microsoft.com/office/powerpoint/2010/main" val="1120571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DEF1A2-C7FC-19F1-0383-64C3272C3967}"/>
              </a:ext>
            </a:extLst>
          </p:cNvPr>
          <p:cNvSpPr>
            <a:spLocks noGrp="1"/>
          </p:cNvSpPr>
          <p:nvPr>
            <p:ph type="title"/>
          </p:nvPr>
        </p:nvSpPr>
        <p:spPr/>
        <p:txBody>
          <a:bodyPr/>
          <a:lstStyle/>
          <a:p>
            <a:r>
              <a:rPr lang="es-ES" dirty="0"/>
              <a:t>RPA - 5</a:t>
            </a:r>
          </a:p>
        </p:txBody>
      </p:sp>
      <p:sp>
        <p:nvSpPr>
          <p:cNvPr id="4" name="CuadroTexto 3">
            <a:extLst>
              <a:ext uri="{FF2B5EF4-FFF2-40B4-BE49-F238E27FC236}">
                <a16:creationId xmlns:a16="http://schemas.microsoft.com/office/drawing/2014/main" id="{C2A04D21-5DFC-1F22-532B-0A9D7D985C34}"/>
              </a:ext>
            </a:extLst>
          </p:cNvPr>
          <p:cNvSpPr txBox="1"/>
          <p:nvPr/>
        </p:nvSpPr>
        <p:spPr>
          <a:xfrm>
            <a:off x="3789680" y="323454"/>
            <a:ext cx="7955280" cy="6098849"/>
          </a:xfrm>
          <a:prstGeom prst="rect">
            <a:avLst/>
          </a:prstGeom>
          <a:noFill/>
        </p:spPr>
        <p:txBody>
          <a:bodyPr wrap="square">
            <a:spAutoFit/>
          </a:bodyPr>
          <a:lstStyle/>
          <a:p>
            <a:pPr lvl="0" algn="just">
              <a:lnSpc>
                <a:spcPct val="107000"/>
              </a:lnSpc>
              <a:spcAft>
                <a:spcPts val="800"/>
              </a:spcAft>
              <a:buSzPts val="1000"/>
              <a:tabLst>
                <a:tab pos="457200" algn="l"/>
              </a:tabLst>
            </a:pPr>
            <a:r>
              <a:rPr lang="es-ES" sz="2400" b="1" kern="100" dirty="0">
                <a:latin typeface="Aptos" panose="020B0004020202020204" pitchFamily="34" charset="0"/>
                <a:ea typeface="Aptos" panose="020B0004020202020204" pitchFamily="34" charset="0"/>
                <a:cs typeface="Times New Roman" panose="02020603050405020304" pitchFamily="18" charset="0"/>
              </a:rPr>
              <a:t>Entrevista personal (arts. 14 -17)</a:t>
            </a:r>
          </a:p>
          <a:p>
            <a:pPr lvl="0" algn="just">
              <a:lnSpc>
                <a:spcPct val="107000"/>
              </a:lnSpc>
              <a:spcAft>
                <a:spcPts val="800"/>
              </a:spcAft>
              <a:buSzPts val="1000"/>
              <a:tabLst>
                <a:tab pos="457200" algn="l"/>
              </a:tabLst>
            </a:pPr>
            <a:r>
              <a:rPr lang="es-ES" sz="2000" b="1" kern="100" dirty="0">
                <a:latin typeface="Aptos" panose="020B0004020202020204" pitchFamily="34" charset="0"/>
                <a:ea typeface="Aptos" panose="020B0004020202020204" pitchFamily="34" charset="0"/>
                <a:cs typeface="Times New Roman" panose="02020603050405020304" pitchFamily="18" charset="0"/>
              </a:rPr>
              <a:t>Entrevista de admisibilidad y/o sustantiva</a:t>
            </a:r>
            <a:r>
              <a:rPr lang="es-ES" sz="2000" kern="100" dirty="0">
                <a:latin typeface="Aptos" panose="020B0004020202020204" pitchFamily="34" charset="0"/>
                <a:ea typeface="Aptos" panose="020B0004020202020204" pitchFamily="34" charset="0"/>
                <a:cs typeface="Times New Roman" panose="02020603050405020304" pitchFamily="18" charset="0"/>
              </a:rPr>
              <a:t> (puede que las 2 se hagan al mismo tiempo</a:t>
            </a:r>
            <a:r>
              <a:rPr lang="es-ES" sz="2000" kern="100" dirty="0">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es-ES" sz="2000" dirty="0">
                <a:latin typeface="Aptos" panose="020B0004020202020204" pitchFamily="34" charset="0"/>
              </a:rPr>
              <a:t> siempre y cuando el solicitante haya sido informado previamente de dicha posibilidad y haya podido consultar a su asesor jurídico (art.15) o a quien le haya prestado el consejo jurídico previo (art. 16).</a:t>
            </a:r>
            <a:endParaRPr lang="es-ES" sz="2000" kern="100" dirty="0">
              <a:latin typeface="Aptos" panose="020B0004020202020204" pitchFamily="34" charset="0"/>
              <a:ea typeface="Aptos" panose="020B0004020202020204" pitchFamily="34" charset="0"/>
              <a:cs typeface="Times New Roman" panose="02020603050405020304" pitchFamily="18" charset="0"/>
            </a:endParaRPr>
          </a:p>
          <a:p>
            <a:pPr lvl="0" algn="just">
              <a:lnSpc>
                <a:spcPct val="107000"/>
              </a:lnSpc>
              <a:spcAft>
                <a:spcPts val="800"/>
              </a:spcAft>
              <a:buSzPts val="1000"/>
              <a:tabLst>
                <a:tab pos="457200" algn="l"/>
              </a:tabLst>
            </a:pPr>
            <a:r>
              <a:rPr lang="es-ES" sz="2400" b="1" kern="100" dirty="0">
                <a:latin typeface="Aptos" panose="020B0004020202020204" pitchFamily="34" charset="0"/>
                <a:ea typeface="Aptos" panose="020B0004020202020204" pitchFamily="34" charset="0"/>
                <a:cs typeface="Times New Roman" panose="02020603050405020304" pitchFamily="18" charset="0"/>
              </a:rPr>
              <a:t>Procedimientos en primera instancia (Cap. III)</a:t>
            </a:r>
          </a:p>
          <a:p>
            <a:pPr lvl="0" algn="just">
              <a:lnSpc>
                <a:spcPct val="107000"/>
              </a:lnSpc>
              <a:spcAft>
                <a:spcPts val="800"/>
              </a:spcAft>
              <a:buSzPts val="1000"/>
              <a:tabLst>
                <a:tab pos="457200" algn="l"/>
              </a:tabLst>
            </a:pPr>
            <a:r>
              <a:rPr lang="es-ES" sz="2400"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Desde manifestación</a:t>
            </a:r>
            <a:r>
              <a:rPr lang="es-ES" sz="2400" kern="100" dirty="0">
                <a:latin typeface="Aptos" panose="020B0004020202020204" pitchFamily="34" charset="0"/>
                <a:ea typeface="Aptos" panose="020B0004020202020204" pitchFamily="34" charset="0"/>
                <a:cs typeface="Times New Roman" panose="02020603050405020304" pitchFamily="18" charset="0"/>
              </a:rPr>
              <a:t>: 5 d para </a:t>
            </a:r>
            <a:r>
              <a:rPr lang="es-ES" sz="2400" b="1" kern="100" dirty="0">
                <a:latin typeface="Aptos" panose="020B0004020202020204" pitchFamily="34" charset="0"/>
                <a:ea typeface="Aptos" panose="020B0004020202020204" pitchFamily="34" charset="0"/>
                <a:cs typeface="Times New Roman" panose="02020603050405020304" pitchFamily="18" charset="0"/>
              </a:rPr>
              <a:t>registrar </a:t>
            </a:r>
            <a:r>
              <a:rPr lang="es-ES" sz="2400" kern="100" dirty="0">
                <a:latin typeface="Aptos" panose="020B0004020202020204" pitchFamily="34" charset="0"/>
                <a:ea typeface="Aptos" panose="020B0004020202020204" pitchFamily="34" charset="0"/>
                <a:cs typeface="Times New Roman" panose="02020603050405020304" pitchFamily="18" charset="0"/>
              </a:rPr>
              <a:t>la solicitud</a:t>
            </a:r>
          </a:p>
          <a:p>
            <a:pPr lvl="0" algn="just">
              <a:lnSpc>
                <a:spcPct val="107000"/>
              </a:lnSpc>
              <a:spcAft>
                <a:spcPts val="800"/>
              </a:spcAft>
              <a:buSzPts val="1000"/>
              <a:tabLst>
                <a:tab pos="457200" algn="l"/>
              </a:tabLst>
            </a:pPr>
            <a:r>
              <a:rPr lang="es-ES" sz="2400" kern="100" dirty="0">
                <a:highlight>
                  <a:srgbClr val="FF0000"/>
                </a:highlight>
                <a:latin typeface="Aptos" panose="020B0004020202020204" pitchFamily="34" charset="0"/>
                <a:ea typeface="Aptos" panose="020B0004020202020204" pitchFamily="34" charset="0"/>
                <a:cs typeface="Times New Roman" panose="02020603050405020304" pitchFamily="18" charset="0"/>
              </a:rPr>
              <a:t>Desde registro </a:t>
            </a:r>
            <a:r>
              <a:rPr lang="es-ES" sz="2400" kern="100" dirty="0">
                <a:latin typeface="Aptos" panose="020B0004020202020204" pitchFamily="34" charset="0"/>
                <a:ea typeface="Aptos" panose="020B0004020202020204" pitchFamily="34" charset="0"/>
                <a:cs typeface="Times New Roman" panose="02020603050405020304" pitchFamily="18" charset="0"/>
              </a:rPr>
              <a:t>solicitud: hasta 21 días para</a:t>
            </a:r>
            <a:r>
              <a:rPr lang="es-ES" sz="2400" b="1" kern="100" dirty="0">
                <a:latin typeface="Aptos" panose="020B0004020202020204" pitchFamily="34" charset="0"/>
                <a:ea typeface="Aptos" panose="020B0004020202020204" pitchFamily="34" charset="0"/>
                <a:cs typeface="Times New Roman" panose="02020603050405020304" pitchFamily="18" charset="0"/>
              </a:rPr>
              <a:t> formalizar</a:t>
            </a:r>
          </a:p>
          <a:p>
            <a:pPr lvl="0" algn="just">
              <a:lnSpc>
                <a:spcPct val="107000"/>
              </a:lnSpc>
              <a:spcAft>
                <a:spcPts val="800"/>
              </a:spcAft>
              <a:buSzPts val="1000"/>
              <a:tabLst>
                <a:tab pos="457200" algn="l"/>
              </a:tabLst>
            </a:pPr>
            <a:r>
              <a:rPr lang="es-ES" dirty="0">
                <a:sym typeface="Wingdings" panose="05000000000000000000" pitchFamily="2" charset="2"/>
              </a:rPr>
              <a:t></a:t>
            </a:r>
            <a:r>
              <a:rPr lang="es-ES" dirty="0"/>
              <a:t>La solicitud se formalizará en persona en una fecha y lugar determinados y, cuando así se comunique, a la hora indicada. Las autoridades competentes comunicarán dicha fecha y lugar al solicitante</a:t>
            </a:r>
            <a:endParaRPr lang="es-ES" sz="2400" b="1"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2400" b="1" kern="100" dirty="0">
                <a:latin typeface="Aptos" panose="020B0004020202020204" pitchFamily="34" charset="0"/>
                <a:ea typeface="Aptos" panose="020B0004020202020204" pitchFamily="34" charset="0"/>
                <a:cs typeface="Times New Roman" panose="02020603050405020304" pitchFamily="18" charset="0"/>
              </a:rPr>
              <a:t>Fin del procedimiento:</a:t>
            </a:r>
            <a:r>
              <a:rPr lang="es-ES" sz="2400" kern="100" dirty="0">
                <a:effectLst/>
                <a:latin typeface="Aptos" panose="020B0004020202020204" pitchFamily="34" charset="0"/>
                <a:ea typeface="Aptos" panose="020B0004020202020204" pitchFamily="34" charset="0"/>
                <a:cs typeface="Times New Roman" panose="02020603050405020304" pitchFamily="18" charset="0"/>
              </a:rPr>
              <a:t> "lo antes posible" (art. 31.2-4</a:t>
            </a:r>
            <a:r>
              <a:rPr lang="es-ES" sz="2400" kern="100" dirty="0">
                <a:latin typeface="Aptos" panose="020B0004020202020204" pitchFamily="34" charset="0"/>
                <a:ea typeface="Aptos" panose="020B0004020202020204" pitchFamily="34" charset="0"/>
                <a:cs typeface="Times New Roman" panose="02020603050405020304" pitchFamily="18" charset="0"/>
              </a:rPr>
              <a:t>) (inadmisibilidad h. 2 meses + 2m)</a:t>
            </a:r>
          </a:p>
          <a:p>
            <a:pPr marL="342900" lvl="0" indent="-342900" algn="just">
              <a:lnSpc>
                <a:spcPct val="107000"/>
              </a:lnSpc>
              <a:spcAft>
                <a:spcPts val="800"/>
              </a:spcAft>
              <a:buSzPts val="1000"/>
              <a:buFont typeface="Symbol" panose="05050102010706020507" pitchFamily="18" charset="2"/>
              <a:buChar char=""/>
              <a:tabLst>
                <a:tab pos="457200" algn="l"/>
              </a:tabLst>
            </a:pPr>
            <a:r>
              <a:rPr lang="es-ES" sz="2400" b="1" kern="100" dirty="0">
                <a:effectLst/>
                <a:latin typeface="Aptos" panose="020B0004020202020204" pitchFamily="34" charset="0"/>
                <a:ea typeface="Aptos" panose="020B0004020202020204" pitchFamily="34" charset="0"/>
                <a:cs typeface="Times New Roman" panose="02020603050405020304" pitchFamily="18" charset="0"/>
              </a:rPr>
              <a:t>Plazo general de resolución</a:t>
            </a:r>
            <a:r>
              <a:rPr lang="es-ES" sz="2400" kern="100" dirty="0">
                <a:effectLst/>
                <a:latin typeface="Aptos" panose="020B0004020202020204" pitchFamily="34" charset="0"/>
                <a:ea typeface="Aptos" panose="020B0004020202020204" pitchFamily="34" charset="0"/>
                <a:cs typeface="Times New Roman" panose="02020603050405020304" pitchFamily="18" charset="0"/>
              </a:rPr>
              <a:t>: 6 meses</a:t>
            </a:r>
          </a:p>
        </p:txBody>
      </p:sp>
    </p:spTree>
    <p:extLst>
      <p:ext uri="{BB962C8B-B14F-4D97-AF65-F5344CB8AC3E}">
        <p14:creationId xmlns:p14="http://schemas.microsoft.com/office/powerpoint/2010/main" val="1664186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99B0F-F2B6-F545-5958-C5EA381FB9EF}"/>
              </a:ext>
            </a:extLst>
          </p:cNvPr>
          <p:cNvSpPr>
            <a:spLocks noGrp="1"/>
          </p:cNvSpPr>
          <p:nvPr>
            <p:ph type="title"/>
          </p:nvPr>
        </p:nvSpPr>
        <p:spPr/>
        <p:txBody>
          <a:bodyPr/>
          <a:lstStyle/>
          <a:p>
            <a:r>
              <a:rPr lang="es-ES"/>
              <a:t> RPA- 5 BIS</a:t>
            </a:r>
            <a:endParaRPr lang="es-ES" dirty="0"/>
          </a:p>
        </p:txBody>
      </p:sp>
      <p:graphicFrame>
        <p:nvGraphicFramePr>
          <p:cNvPr id="3" name="Tabla 2">
            <a:extLst>
              <a:ext uri="{FF2B5EF4-FFF2-40B4-BE49-F238E27FC236}">
                <a16:creationId xmlns:a16="http://schemas.microsoft.com/office/drawing/2014/main" id="{2C13B717-997F-6FC4-87D6-90A3B23FA6EB}"/>
              </a:ext>
            </a:extLst>
          </p:cNvPr>
          <p:cNvGraphicFramePr>
            <a:graphicFrameLocks noGrp="1"/>
          </p:cNvGraphicFramePr>
          <p:nvPr>
            <p:extLst>
              <p:ext uri="{D42A27DB-BD31-4B8C-83A1-F6EECF244321}">
                <p14:modId xmlns:p14="http://schemas.microsoft.com/office/powerpoint/2010/main" val="3772408662"/>
              </p:ext>
            </p:extLst>
          </p:nvPr>
        </p:nvGraphicFramePr>
        <p:xfrm>
          <a:off x="3832222" y="800929"/>
          <a:ext cx="7315200" cy="5651218"/>
        </p:xfrm>
        <a:graphic>
          <a:graphicData uri="http://schemas.openxmlformats.org/drawingml/2006/table">
            <a:tbl>
              <a:tblPr/>
              <a:tblGrid>
                <a:gridCol w="2809854">
                  <a:extLst>
                    <a:ext uri="{9D8B030D-6E8A-4147-A177-3AD203B41FA5}">
                      <a16:colId xmlns:a16="http://schemas.microsoft.com/office/drawing/2014/main" val="1055799163"/>
                    </a:ext>
                  </a:extLst>
                </a:gridCol>
                <a:gridCol w="2066946">
                  <a:extLst>
                    <a:ext uri="{9D8B030D-6E8A-4147-A177-3AD203B41FA5}">
                      <a16:colId xmlns:a16="http://schemas.microsoft.com/office/drawing/2014/main" val="3656326928"/>
                    </a:ext>
                  </a:extLst>
                </a:gridCol>
                <a:gridCol w="2438400">
                  <a:extLst>
                    <a:ext uri="{9D8B030D-6E8A-4147-A177-3AD203B41FA5}">
                      <a16:colId xmlns:a16="http://schemas.microsoft.com/office/drawing/2014/main" val="3243242369"/>
                    </a:ext>
                  </a:extLst>
                </a:gridCol>
              </a:tblGrid>
              <a:tr h="722489">
                <a:tc>
                  <a:txBody>
                    <a:bodyPr/>
                    <a:lstStyle/>
                    <a:p>
                      <a:r>
                        <a:rPr lang="es-ES" sz="2400" b="1" dirty="0"/>
                        <a:t>PLAZOS</a:t>
                      </a:r>
                      <a:endParaRPr lang="es-ES" b="1" dirty="0"/>
                    </a:p>
                  </a:txBody>
                  <a:tcP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endParaRPr lang="es-ES" dirty="0"/>
                    </a:p>
                  </a:txBody>
                  <a:tcPr>
                    <a:lnL w="7620" cap="flat" cmpd="sng" algn="ctr">
                      <a:solidFill>
                        <a:srgbClr val="E6E6E6"/>
                      </a:solidFill>
                      <a:prstDash val="solid"/>
                      <a:round/>
                      <a:headEnd type="none" w="med" len="med"/>
                      <a:tailEnd type="none" w="med" len="med"/>
                    </a:lnL>
                    <a:lnB w="7620" cap="flat" cmpd="sng" algn="ctr">
                      <a:solidFill>
                        <a:srgbClr val="E6E6E6"/>
                      </a:solidFill>
                      <a:prstDash val="solid"/>
                      <a:round/>
                      <a:headEnd type="none" w="med" len="med"/>
                      <a:tailEnd type="none" w="med" len="med"/>
                    </a:lnB>
                  </a:tcPr>
                </a:tc>
                <a:tc>
                  <a:txBody>
                    <a:bodyPr/>
                    <a:lstStyle/>
                    <a:p>
                      <a:endParaRPr lang="es-ES" dirty="0"/>
                    </a:p>
                  </a:txBody>
                  <a:tcPr>
                    <a:lnB w="7620" cap="flat" cmpd="sng" algn="ctr">
                      <a:solidFill>
                        <a:srgbClr val="E6E6E6"/>
                      </a:solidFill>
                      <a:prstDash val="solid"/>
                      <a:round/>
                      <a:headEnd type="none" w="med" len="med"/>
                      <a:tailEnd type="none" w="med" len="med"/>
                    </a:lnB>
                  </a:tcPr>
                </a:tc>
                <a:extLst>
                  <a:ext uri="{0D108BD9-81ED-4DB2-BD59-A6C34878D82A}">
                    <a16:rowId xmlns:a16="http://schemas.microsoft.com/office/drawing/2014/main" val="3394930178"/>
                  </a:ext>
                </a:extLst>
              </a:tr>
              <a:tr h="722489">
                <a:tc>
                  <a:txBody>
                    <a:bodyPr/>
                    <a:lstStyle/>
                    <a:p>
                      <a:pPr>
                        <a:buNone/>
                      </a:pPr>
                      <a:r>
                        <a:rPr lang="es-ES" b="1" dirty="0">
                          <a:effectLst/>
                        </a:rPr>
                        <a:t>Formulación </a:t>
                      </a:r>
                      <a:endParaRPr lang="es-ES" dirty="0">
                        <a:effectLst/>
                      </a:endParaRPr>
                    </a:p>
                  </a:txBody>
                  <a:tcPr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buNone/>
                      </a:pPr>
                      <a:r>
                        <a:rPr lang="es-ES" b="1" dirty="0">
                          <a:effectLst/>
                        </a:rPr>
                        <a:t>Registro</a:t>
                      </a:r>
                      <a:endParaRPr lang="es-ES" dirty="0">
                        <a:effectLst/>
                      </a:endParaRPr>
                    </a:p>
                  </a:txBody>
                  <a:tcPr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buNone/>
                      </a:pPr>
                      <a:r>
                        <a:rPr lang="es-ES" b="1" dirty="0">
                          <a:effectLst/>
                        </a:rPr>
                        <a:t>Formalización</a:t>
                      </a:r>
                      <a:endParaRPr lang="es-ES" dirty="0">
                        <a:effectLst/>
                      </a:endParaRPr>
                    </a:p>
                  </a:txBody>
                  <a:tcPr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65081168"/>
                  </a:ext>
                </a:extLst>
              </a:tr>
              <a:tr h="3431821">
                <a:tc>
                  <a:txBody>
                    <a:bodyPr/>
                    <a:lstStyle/>
                    <a:p>
                      <a:pPr>
                        <a:buNone/>
                      </a:pPr>
                      <a:r>
                        <a:rPr lang="es-ES" b="1" dirty="0">
                          <a:effectLst/>
                        </a:rPr>
                        <a:t>Plazo ordinario:</a:t>
                      </a:r>
                    </a:p>
                    <a:p>
                      <a:pPr>
                        <a:buNone/>
                      </a:pPr>
                      <a:endParaRPr lang="es-ES" dirty="0">
                        <a:effectLst/>
                      </a:endParaRPr>
                    </a:p>
                    <a:p>
                      <a:pPr>
                        <a:buNone/>
                      </a:pPr>
                      <a:endParaRPr lang="es-ES" dirty="0">
                        <a:effectLst/>
                      </a:endParaRPr>
                    </a:p>
                    <a:p>
                      <a:pPr>
                        <a:buNone/>
                      </a:pPr>
                      <a:r>
                        <a:rPr lang="es-ES" dirty="0">
                          <a:effectLst/>
                        </a:rPr>
                        <a:t>Cuenta desde fin de </a:t>
                      </a:r>
                      <a:r>
                        <a:rPr lang="es-ES" dirty="0" err="1">
                          <a:effectLst/>
                        </a:rPr>
                        <a:t>triaje</a:t>
                      </a:r>
                      <a:r>
                        <a:rPr lang="es-ES" dirty="0">
                          <a:effectLst/>
                        </a:rPr>
                        <a:t>  en cruce irregular y desembarco</a:t>
                      </a:r>
                    </a:p>
                    <a:p>
                      <a:pPr>
                        <a:buNone/>
                      </a:pPr>
                      <a:endParaRPr lang="es-ES" dirty="0">
                        <a:effectLst/>
                      </a:endParaRPr>
                    </a:p>
                    <a:p>
                      <a:pPr>
                        <a:buNone/>
                      </a:pPr>
                      <a:r>
                        <a:rPr lang="es-ES" b="1" dirty="0">
                          <a:effectLst/>
                        </a:rPr>
                        <a:t>Plazo extraordinario</a:t>
                      </a:r>
                    </a:p>
                    <a:p>
                      <a:pPr>
                        <a:buNone/>
                      </a:pPr>
                      <a:endParaRPr lang="es-ES" b="1" dirty="0">
                        <a:effectLst/>
                      </a:endParaRPr>
                    </a:p>
                    <a:p>
                      <a:pPr>
                        <a:buNone/>
                      </a:pPr>
                      <a:endParaRPr lang="es-ES" dirty="0">
                        <a:effectLst/>
                      </a:endParaRPr>
                    </a:p>
                    <a:p>
                      <a:pPr>
                        <a:buNone/>
                      </a:pPr>
                      <a:r>
                        <a:rPr lang="es-ES" dirty="0">
                          <a:effectLst/>
                        </a:rPr>
                        <a:t>Cuando exista incremento de solicitudes</a:t>
                      </a:r>
                    </a:p>
                    <a:p>
                      <a:pPr>
                        <a:buNone/>
                      </a:pPr>
                      <a:endParaRPr lang="es-ES" dirty="0">
                        <a:effectLst/>
                      </a:endParaRPr>
                    </a:p>
                    <a:p>
                      <a:pPr>
                        <a:buNone/>
                      </a:pPr>
                      <a:endParaRPr lang="es-ES" dirty="0">
                        <a:effectLst/>
                      </a:endParaRPr>
                    </a:p>
                    <a:p>
                      <a:pPr>
                        <a:buNone/>
                      </a:pPr>
                      <a:endParaRPr lang="es-ES" dirty="0">
                        <a:effectLst/>
                      </a:endParaRPr>
                    </a:p>
                  </a:txBody>
                  <a:tcPr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buNone/>
                      </a:pPr>
                      <a:r>
                        <a:rPr lang="es-ES" b="1" dirty="0">
                          <a:solidFill>
                            <a:srgbClr val="000000"/>
                          </a:solidFill>
                          <a:effectLst/>
                        </a:rPr>
                        <a:t>Plazo ordinario</a:t>
                      </a:r>
                    </a:p>
                    <a:p>
                      <a:pPr>
                        <a:buNone/>
                      </a:pPr>
                      <a:br>
                        <a:rPr lang="es-ES" dirty="0">
                          <a:effectLst/>
                        </a:rPr>
                      </a:br>
                      <a:endParaRPr lang="es-ES" dirty="0">
                        <a:effectLst/>
                      </a:endParaRPr>
                    </a:p>
                    <a:p>
                      <a:pPr>
                        <a:buNone/>
                      </a:pPr>
                      <a:r>
                        <a:rPr lang="es-ES" b="1" dirty="0">
                          <a:effectLst/>
                        </a:rPr>
                        <a:t>Plazo en frontera</a:t>
                      </a:r>
                      <a:br>
                        <a:rPr lang="es-ES" dirty="0">
                          <a:effectLst/>
                        </a:rPr>
                      </a:br>
                      <a:br>
                        <a:rPr lang="es-ES" dirty="0">
                          <a:effectLst/>
                        </a:rPr>
                      </a:br>
                      <a:endParaRPr lang="es-ES" dirty="0">
                        <a:effectLst/>
                      </a:endParaRPr>
                    </a:p>
                    <a:p>
                      <a:pPr>
                        <a:buNone/>
                      </a:pPr>
                      <a:endParaRPr lang="es-ES" b="1" dirty="0">
                        <a:effectLst/>
                      </a:endParaRPr>
                    </a:p>
                    <a:p>
                      <a:pPr>
                        <a:buNone/>
                      </a:pPr>
                      <a:r>
                        <a:rPr lang="es-ES" b="1" dirty="0">
                          <a:effectLst/>
                        </a:rPr>
                        <a:t>Plazo </a:t>
                      </a:r>
                    </a:p>
                    <a:p>
                      <a:pPr>
                        <a:buNone/>
                      </a:pPr>
                      <a:r>
                        <a:rPr lang="es-ES" b="1" dirty="0">
                          <a:effectLst/>
                        </a:rPr>
                        <a:t>extraordinario</a:t>
                      </a:r>
                    </a:p>
                    <a:p>
                      <a:pPr>
                        <a:buNone/>
                      </a:pPr>
                      <a:br>
                        <a:rPr lang="es-ES" dirty="0">
                          <a:effectLst/>
                        </a:rPr>
                      </a:br>
                      <a:r>
                        <a:rPr lang="es-ES" i="1" dirty="0">
                          <a:effectLst/>
                        </a:rPr>
                        <a:t>Incremento súbito de solicitudes.</a:t>
                      </a:r>
                      <a:endParaRPr lang="es-ES" dirty="0">
                        <a:effectLst/>
                      </a:endParaRPr>
                    </a:p>
                  </a:txBody>
                  <a:tcPr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buNone/>
                      </a:pPr>
                      <a:endParaRPr lang="es-ES" dirty="0">
                        <a:effectLst/>
                      </a:endParaRPr>
                    </a:p>
                  </a:txBody>
                  <a:tcPr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826766707"/>
                  </a:ext>
                </a:extLst>
              </a:tr>
            </a:tbl>
          </a:graphicData>
        </a:graphic>
      </p:graphicFrame>
      <p:sp>
        <p:nvSpPr>
          <p:cNvPr id="4" name="Flecha: a la derecha 3">
            <a:extLst>
              <a:ext uri="{FF2B5EF4-FFF2-40B4-BE49-F238E27FC236}">
                <a16:creationId xmlns:a16="http://schemas.microsoft.com/office/drawing/2014/main" id="{7666B4CD-4DC3-B566-BF1B-5450866EA756}"/>
              </a:ext>
            </a:extLst>
          </p:cNvPr>
          <p:cNvSpPr/>
          <p:nvPr/>
        </p:nvSpPr>
        <p:spPr>
          <a:xfrm>
            <a:off x="5450583" y="1768392"/>
            <a:ext cx="978408" cy="32409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esquinas redondeadas 15">
            <a:extLst>
              <a:ext uri="{FF2B5EF4-FFF2-40B4-BE49-F238E27FC236}">
                <a16:creationId xmlns:a16="http://schemas.microsoft.com/office/drawing/2014/main" id="{45F544C8-9401-9B8B-1BDE-998709EFDDD2}"/>
              </a:ext>
            </a:extLst>
          </p:cNvPr>
          <p:cNvSpPr/>
          <p:nvPr/>
        </p:nvSpPr>
        <p:spPr>
          <a:xfrm>
            <a:off x="6176175" y="2383852"/>
            <a:ext cx="769761" cy="3240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lecha: a la derecha 16">
            <a:extLst>
              <a:ext uri="{FF2B5EF4-FFF2-40B4-BE49-F238E27FC236}">
                <a16:creationId xmlns:a16="http://schemas.microsoft.com/office/drawing/2014/main" id="{271BF4F2-E6F2-EACF-304A-04A59C2A4851}"/>
              </a:ext>
            </a:extLst>
          </p:cNvPr>
          <p:cNvSpPr/>
          <p:nvPr/>
        </p:nvSpPr>
        <p:spPr>
          <a:xfrm>
            <a:off x="7602654" y="1768391"/>
            <a:ext cx="978408" cy="32409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987D7F2E-6D09-1EC4-68E0-C89D8A079708}"/>
              </a:ext>
            </a:extLst>
          </p:cNvPr>
          <p:cNvSpPr txBox="1"/>
          <p:nvPr/>
        </p:nvSpPr>
        <p:spPr>
          <a:xfrm>
            <a:off x="6176175" y="2338611"/>
            <a:ext cx="978408" cy="369332"/>
          </a:xfrm>
          <a:prstGeom prst="rect">
            <a:avLst/>
          </a:prstGeom>
          <a:noFill/>
        </p:spPr>
        <p:txBody>
          <a:bodyPr wrap="square" rtlCol="0">
            <a:spAutoFit/>
          </a:bodyPr>
          <a:lstStyle/>
          <a:p>
            <a:r>
              <a:rPr lang="es-ES" b="1" dirty="0"/>
              <a:t>5 </a:t>
            </a:r>
            <a:r>
              <a:rPr lang="es-ES" b="1" dirty="0" err="1"/>
              <a:t>dias</a:t>
            </a:r>
            <a:endParaRPr lang="es-ES" b="1" dirty="0"/>
          </a:p>
        </p:txBody>
      </p:sp>
      <p:sp>
        <p:nvSpPr>
          <p:cNvPr id="21" name="Rectángulo: esquinas redondeadas 20">
            <a:extLst>
              <a:ext uri="{FF2B5EF4-FFF2-40B4-BE49-F238E27FC236}">
                <a16:creationId xmlns:a16="http://schemas.microsoft.com/office/drawing/2014/main" id="{30DFC7D1-B93E-5131-AE65-662332C85324}"/>
              </a:ext>
            </a:extLst>
          </p:cNvPr>
          <p:cNvSpPr/>
          <p:nvPr/>
        </p:nvSpPr>
        <p:spPr>
          <a:xfrm>
            <a:off x="8889356" y="2556940"/>
            <a:ext cx="1782501" cy="9259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21 días</a:t>
            </a:r>
          </a:p>
        </p:txBody>
      </p:sp>
      <p:sp>
        <p:nvSpPr>
          <p:cNvPr id="22" name="Rectángulo: esquinas redondeadas 21">
            <a:extLst>
              <a:ext uri="{FF2B5EF4-FFF2-40B4-BE49-F238E27FC236}">
                <a16:creationId xmlns:a16="http://schemas.microsoft.com/office/drawing/2014/main" id="{45260200-89FC-F5C7-5771-DB1688F3743D}"/>
              </a:ext>
            </a:extLst>
          </p:cNvPr>
          <p:cNvSpPr/>
          <p:nvPr/>
        </p:nvSpPr>
        <p:spPr>
          <a:xfrm>
            <a:off x="8889356" y="3626538"/>
            <a:ext cx="1782501" cy="9259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5 días</a:t>
            </a:r>
          </a:p>
        </p:txBody>
      </p:sp>
      <p:sp>
        <p:nvSpPr>
          <p:cNvPr id="23" name="Rectángulo: esquinas redondeadas 22">
            <a:extLst>
              <a:ext uri="{FF2B5EF4-FFF2-40B4-BE49-F238E27FC236}">
                <a16:creationId xmlns:a16="http://schemas.microsoft.com/office/drawing/2014/main" id="{A8B3F7DF-1D30-0CAC-8E9E-32BF1BBEC133}"/>
              </a:ext>
            </a:extLst>
          </p:cNvPr>
          <p:cNvSpPr/>
          <p:nvPr/>
        </p:nvSpPr>
        <p:spPr>
          <a:xfrm>
            <a:off x="8889356" y="4783966"/>
            <a:ext cx="1782501" cy="9259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2 meses</a:t>
            </a:r>
          </a:p>
          <a:p>
            <a:pPr algn="ctr"/>
            <a:r>
              <a:rPr lang="es-ES" dirty="0">
                <a:solidFill>
                  <a:schemeClr val="tx1"/>
                </a:solidFill>
              </a:rPr>
              <a:t>(no aplica en frontera)</a:t>
            </a:r>
          </a:p>
        </p:txBody>
      </p:sp>
      <p:sp>
        <p:nvSpPr>
          <p:cNvPr id="24" name="Rectángulo: esquinas redondeadas 23">
            <a:extLst>
              <a:ext uri="{FF2B5EF4-FFF2-40B4-BE49-F238E27FC236}">
                <a16:creationId xmlns:a16="http://schemas.microsoft.com/office/drawing/2014/main" id="{2A136542-2722-BA32-C290-A4E2F9DAEA2C}"/>
              </a:ext>
            </a:extLst>
          </p:cNvPr>
          <p:cNvSpPr/>
          <p:nvPr/>
        </p:nvSpPr>
        <p:spPr>
          <a:xfrm>
            <a:off x="6137942" y="4183186"/>
            <a:ext cx="891254" cy="369331"/>
          </a:xfrm>
          <a:prstGeom prst="roundRect">
            <a:avLst>
              <a:gd name="adj"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15 días</a:t>
            </a:r>
          </a:p>
        </p:txBody>
      </p:sp>
    </p:spTree>
    <p:extLst>
      <p:ext uri="{BB962C8B-B14F-4D97-AF65-F5344CB8AC3E}">
        <p14:creationId xmlns:p14="http://schemas.microsoft.com/office/powerpoint/2010/main" val="1406725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E6625-862B-3F58-300D-03554D1ED81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B74C58B-4236-CF9F-7370-42ECF2DEC776}"/>
              </a:ext>
            </a:extLst>
          </p:cNvPr>
          <p:cNvSpPr>
            <a:spLocks noGrp="1"/>
          </p:cNvSpPr>
          <p:nvPr>
            <p:ph type="title"/>
          </p:nvPr>
        </p:nvSpPr>
        <p:spPr/>
        <p:txBody>
          <a:bodyPr/>
          <a:lstStyle/>
          <a:p>
            <a:r>
              <a:rPr lang="es-ES" dirty="0"/>
              <a:t>RPA – 6</a:t>
            </a:r>
          </a:p>
        </p:txBody>
      </p:sp>
      <p:sp>
        <p:nvSpPr>
          <p:cNvPr id="4" name="CuadroTexto 3">
            <a:extLst>
              <a:ext uri="{FF2B5EF4-FFF2-40B4-BE49-F238E27FC236}">
                <a16:creationId xmlns:a16="http://schemas.microsoft.com/office/drawing/2014/main" id="{F4C5F922-69FC-F3BA-A4FA-8594E9A967E3}"/>
              </a:ext>
            </a:extLst>
          </p:cNvPr>
          <p:cNvSpPr txBox="1"/>
          <p:nvPr/>
        </p:nvSpPr>
        <p:spPr>
          <a:xfrm>
            <a:off x="4119232" y="654919"/>
            <a:ext cx="7028234" cy="5539017"/>
          </a:xfrm>
          <a:prstGeom prst="rect">
            <a:avLst/>
          </a:prstGeom>
          <a:noFill/>
        </p:spPr>
        <p:txBody>
          <a:bodyPr wrap="square">
            <a:spAutoFit/>
          </a:bodyPr>
          <a:lstStyle/>
          <a:p>
            <a:pPr lvl="0" algn="just">
              <a:lnSpc>
                <a:spcPct val="107000"/>
              </a:lnSpc>
              <a:spcAft>
                <a:spcPts val="800"/>
              </a:spcAft>
              <a:buSzPts val="1000"/>
              <a:tabLst>
                <a:tab pos="457200" algn="l"/>
              </a:tabLst>
            </a:pPr>
            <a:r>
              <a:rPr lang="es-ES" sz="2400" b="1" kern="100" dirty="0">
                <a:latin typeface="Aptos" panose="020B0004020202020204" pitchFamily="34" charset="0"/>
                <a:ea typeface="Aptos" panose="020B0004020202020204" pitchFamily="34" charset="0"/>
                <a:cs typeface="Times New Roman" panose="02020603050405020304" pitchFamily="18" charset="0"/>
              </a:rPr>
              <a:t>Excepciones: + </a:t>
            </a:r>
            <a:r>
              <a:rPr lang="es-ES" sz="2400" b="1" kern="100" dirty="0">
                <a:effectLst/>
                <a:latin typeface="Aptos" panose="020B0004020202020204" pitchFamily="34" charset="0"/>
                <a:ea typeface="Aptos" panose="020B0004020202020204" pitchFamily="34" charset="0"/>
                <a:cs typeface="Times New Roman" panose="02020603050405020304" pitchFamily="18" charset="0"/>
              </a:rPr>
              <a:t>6</a:t>
            </a:r>
            <a:r>
              <a:rPr lang="es-ES" sz="2400" b="1" kern="100" dirty="0">
                <a:latin typeface="Aptos" panose="020B0004020202020204" pitchFamily="34" charset="0"/>
                <a:ea typeface="Aptos" panose="020B0004020202020204" pitchFamily="34" charset="0"/>
                <a:cs typeface="Times New Roman" panose="02020603050405020304" pitchFamily="18" charset="0"/>
              </a:rPr>
              <a:t>m</a:t>
            </a:r>
            <a:r>
              <a:rPr lang="es-ES" sz="2400" b="1" kern="100" dirty="0">
                <a:effectLst/>
                <a:latin typeface="Aptos" panose="020B0004020202020204" pitchFamily="34" charset="0"/>
                <a:ea typeface="Aptos" panose="020B0004020202020204" pitchFamily="34" charset="0"/>
                <a:cs typeface="Times New Roman" panose="02020603050405020304" pitchFamily="18" charset="0"/>
              </a:rPr>
              <a:t>  basadas en: </a:t>
            </a:r>
          </a:p>
          <a:p>
            <a:pPr marL="342900" lvl="0" indent="-342900" algn="just">
              <a:lnSpc>
                <a:spcPct val="107000"/>
              </a:lnSpc>
              <a:spcAft>
                <a:spcPts val="800"/>
              </a:spcAft>
              <a:buSzPts val="1000"/>
              <a:buFont typeface="Symbol" panose="05050102010706020507" pitchFamily="18" charset="2"/>
              <a:buChar char=""/>
              <a:tabLst>
                <a:tab pos="457200" algn="l"/>
              </a:tabLst>
            </a:pPr>
            <a:r>
              <a:rPr lang="es-ES" sz="2400" kern="100" dirty="0">
                <a:effectLst/>
                <a:latin typeface="Aptos" panose="020B0004020202020204" pitchFamily="34" charset="0"/>
                <a:ea typeface="Aptos" panose="020B0004020202020204" pitchFamily="34" charset="0"/>
                <a:cs typeface="Times New Roman" panose="02020603050405020304" pitchFamily="18" charset="0"/>
              </a:rPr>
              <a:t>Cuestiones complejas de hecho o de derecho</a:t>
            </a:r>
          </a:p>
          <a:p>
            <a:pPr marL="342900" lvl="0" indent="-342900" algn="just">
              <a:lnSpc>
                <a:spcPct val="107000"/>
              </a:lnSpc>
              <a:spcAft>
                <a:spcPts val="800"/>
              </a:spcAft>
              <a:buSzPts val="1000"/>
              <a:buFont typeface="Symbol" panose="05050102010706020507" pitchFamily="18" charset="2"/>
              <a:buChar char=""/>
              <a:tabLst>
                <a:tab pos="457200" algn="l"/>
              </a:tabLst>
            </a:pPr>
            <a:r>
              <a:rPr lang="es-ES" sz="2400" kern="100" dirty="0">
                <a:effectLst/>
                <a:latin typeface="Aptos" panose="020B0004020202020204" pitchFamily="34" charset="0"/>
                <a:ea typeface="Aptos" panose="020B0004020202020204" pitchFamily="34" charset="0"/>
                <a:cs typeface="Times New Roman" panose="02020603050405020304" pitchFamily="18" charset="0"/>
              </a:rPr>
              <a:t>Gran número de solicitudes simultáneas</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sz="2400" kern="100" dirty="0">
                <a:effectLst/>
                <a:latin typeface="Aptos" panose="020B0004020202020204" pitchFamily="34" charset="0"/>
                <a:ea typeface="Aptos" panose="020B0004020202020204" pitchFamily="34" charset="0"/>
                <a:cs typeface="Times New Roman" panose="02020603050405020304" pitchFamily="18" charset="0"/>
              </a:rPr>
              <a:t>Incumplimiento de las obligaciones por parte del solicitante</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sz="2400" kern="100" dirty="0">
                <a:effectLst/>
                <a:latin typeface="Aptos" panose="020B0004020202020204" pitchFamily="34" charset="0"/>
                <a:ea typeface="Aptos" panose="020B0004020202020204" pitchFamily="34" charset="0"/>
                <a:cs typeface="Times New Roman" panose="02020603050405020304" pitchFamily="18" charset="0"/>
              </a:rPr>
              <a:t>Aplazamiento debido a una situación temporal incierta en el país de origen</a:t>
            </a:r>
            <a:endParaRPr lang="es-ES" sz="2400"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SzPts val="1000"/>
              <a:tabLst>
                <a:tab pos="457200" algn="l"/>
              </a:tabLst>
            </a:pPr>
            <a:r>
              <a:rPr lang="es-ES" sz="2400" b="1" kern="100" dirty="0">
                <a:latin typeface="Aptos" panose="020B0004020202020204" pitchFamily="34" charset="0"/>
                <a:cs typeface="Times New Roman" panose="02020603050405020304" pitchFamily="18" charset="0"/>
              </a:rPr>
              <a:t>Si la situación es incierta en país de origen</a:t>
            </a:r>
            <a:r>
              <a:rPr lang="es-ES" sz="2400" kern="100" dirty="0">
                <a:latin typeface="Aptos" panose="020B0004020202020204" pitchFamily="34" charset="0"/>
                <a:cs typeface="Times New Roman" panose="02020603050405020304" pitchFamily="18" charset="0"/>
              </a:rPr>
              <a:t>: </a:t>
            </a:r>
            <a:r>
              <a:rPr lang="es-ES" sz="2400" kern="100" dirty="0">
                <a:latin typeface="Aptos" panose="020B0004020202020204" pitchFamily="34" charset="0"/>
                <a:cs typeface="Times New Roman" panose="02020603050405020304" pitchFamily="18" charset="0"/>
                <a:sym typeface="Wingdings" panose="05000000000000000000" pitchFamily="2" charset="2"/>
              </a:rPr>
              <a:t></a:t>
            </a:r>
            <a:r>
              <a:rPr lang="es-ES" sz="2400" kern="100" dirty="0">
                <a:latin typeface="Aptos" panose="020B0004020202020204" pitchFamily="34" charset="0"/>
                <a:cs typeface="Times New Roman" panose="02020603050405020304" pitchFamily="18" charset="0"/>
              </a:rPr>
              <a:t>Revisiones al menos cada 6 meses:</a:t>
            </a:r>
          </a:p>
          <a:p>
            <a:pPr algn="just">
              <a:lnSpc>
                <a:spcPct val="107000"/>
              </a:lnSpc>
              <a:spcAft>
                <a:spcPts val="800"/>
              </a:spcAft>
              <a:buSzPts val="1000"/>
              <a:tabLst>
                <a:tab pos="457200" algn="l"/>
              </a:tabLst>
            </a:pPr>
            <a:r>
              <a:rPr lang="es-ES" sz="2400" kern="100" dirty="0">
                <a:latin typeface="Aptos" panose="020B0004020202020204" pitchFamily="34" charset="0"/>
                <a:cs typeface="Times New Roman" panose="02020603050405020304" pitchFamily="18" charset="0"/>
              </a:rPr>
              <a:t>- Información al solicitante + Comisión (EUAA)</a:t>
            </a:r>
          </a:p>
          <a:p>
            <a:pPr algn="just">
              <a:lnSpc>
                <a:spcPct val="107000"/>
              </a:lnSpc>
              <a:spcAft>
                <a:spcPts val="800"/>
              </a:spcAft>
              <a:buSzPts val="1000"/>
              <a:tabLst>
                <a:tab pos="457200" algn="l"/>
              </a:tabLst>
            </a:pPr>
            <a:r>
              <a:rPr lang="es-ES" sz="2400" kern="100" dirty="0">
                <a:highlight>
                  <a:srgbClr val="00FFFF"/>
                </a:highlight>
                <a:latin typeface="Aptos" panose="020B0004020202020204" pitchFamily="34" charset="0"/>
                <a:cs typeface="Times New Roman" panose="02020603050405020304" pitchFamily="18" charset="0"/>
              </a:rPr>
              <a:t>Plazo máximo: 21 meses</a:t>
            </a:r>
            <a:r>
              <a:rPr lang="es-ES" sz="2400" kern="100" dirty="0">
                <a:latin typeface="Aptos" panose="020B0004020202020204" pitchFamily="34" charset="0"/>
                <a:cs typeface="Times New Roman" panose="02020603050405020304" pitchFamily="18" charset="0"/>
              </a:rPr>
              <a:t> a partir de la presentación de la solicitud</a:t>
            </a:r>
          </a:p>
        </p:txBody>
      </p:sp>
    </p:spTree>
    <p:extLst>
      <p:ext uri="{BB962C8B-B14F-4D97-AF65-F5344CB8AC3E}">
        <p14:creationId xmlns:p14="http://schemas.microsoft.com/office/powerpoint/2010/main" val="1553651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3B8A68-060B-A595-C25F-903A92A7C586}"/>
              </a:ext>
            </a:extLst>
          </p:cNvPr>
          <p:cNvSpPr>
            <a:spLocks noGrp="1"/>
          </p:cNvSpPr>
          <p:nvPr>
            <p:ph type="title"/>
          </p:nvPr>
        </p:nvSpPr>
        <p:spPr/>
        <p:txBody>
          <a:bodyPr/>
          <a:lstStyle/>
          <a:p>
            <a:r>
              <a:rPr lang="es-ES" dirty="0"/>
              <a:t>RPA- 7</a:t>
            </a:r>
          </a:p>
        </p:txBody>
      </p:sp>
      <p:sp>
        <p:nvSpPr>
          <p:cNvPr id="4" name="CuadroTexto 3">
            <a:extLst>
              <a:ext uri="{FF2B5EF4-FFF2-40B4-BE49-F238E27FC236}">
                <a16:creationId xmlns:a16="http://schemas.microsoft.com/office/drawing/2014/main" id="{80E41A2B-A006-74B9-4793-08DD2B087CB5}"/>
              </a:ext>
            </a:extLst>
          </p:cNvPr>
          <p:cNvSpPr txBox="1"/>
          <p:nvPr/>
        </p:nvSpPr>
        <p:spPr>
          <a:xfrm>
            <a:off x="3860801" y="335896"/>
            <a:ext cx="7880484" cy="5758756"/>
          </a:xfrm>
          <a:prstGeom prst="rect">
            <a:avLst/>
          </a:prstGeom>
          <a:noFill/>
        </p:spPr>
        <p:txBody>
          <a:bodyPr wrap="square">
            <a:spAutoFit/>
          </a:bodyPr>
          <a:lstStyle/>
          <a:p>
            <a:pPr algn="just">
              <a:lnSpc>
                <a:spcPct val="107000"/>
              </a:lnSpc>
              <a:spcAft>
                <a:spcPts val="800"/>
              </a:spcAft>
            </a:pPr>
            <a:r>
              <a:rPr lang="es-ES" b="1" kern="100" dirty="0">
                <a:effectLst/>
                <a:latin typeface="Aptos" panose="020B0004020202020204" pitchFamily="34" charset="0"/>
                <a:ea typeface="Aptos" panose="020B0004020202020204" pitchFamily="34" charset="0"/>
                <a:cs typeface="Times New Roman" panose="02020603050405020304" pitchFamily="18" charset="0"/>
              </a:rPr>
              <a:t>Procedimientos prioritarios y acelerados</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b="1" kern="100" dirty="0">
                <a:effectLst/>
                <a:latin typeface="Aptos" panose="020B0004020202020204" pitchFamily="34" charset="0"/>
                <a:ea typeface="Aptos" panose="020B0004020202020204" pitchFamily="34" charset="0"/>
                <a:cs typeface="Times New Roman" panose="02020603050405020304" pitchFamily="18" charset="0"/>
              </a:rPr>
              <a:t>Priorización del examen (art. 31(7)</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Solicitud que probablemente esté bien fundada</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Solicitante vulnerable o que necesita garantías procesales especiales</a:t>
            </a:r>
          </a:p>
          <a:p>
            <a:pPr marL="342900" lvl="0" indent="-342900" algn="just">
              <a:lnSpc>
                <a:spcPct val="107000"/>
              </a:lnSpc>
              <a:spcAft>
                <a:spcPts val="800"/>
              </a:spcAft>
              <a:buSzPts val="1000"/>
              <a:buFont typeface="Symbol" panose="05050102010706020507" pitchFamily="18" charset="2"/>
              <a:buChar char=""/>
              <a:tabLst>
                <a:tab pos="457200" algn="l"/>
              </a:tabLst>
            </a:pPr>
            <a:r>
              <a:rPr lang="es-ES" b="1" kern="100" dirty="0">
                <a:effectLst/>
                <a:latin typeface="Aptos" panose="020B0004020202020204" pitchFamily="34" charset="0"/>
                <a:ea typeface="Aptos" panose="020B0004020202020204" pitchFamily="34" charset="0"/>
                <a:cs typeface="Times New Roman" panose="02020603050405020304" pitchFamily="18" charset="0"/>
              </a:rPr>
              <a:t>Aceleración del examen (art. 31(8)</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Solicitudes infundadas/manifiestamente infundadas (cf. art. 32 + legislación nacional) (C-404/17)</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Incluidos los procedimientos fronterizos (cf. art. 43)</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Lista exhaustiva de motivos de aceleración (art. 31(8)(a)-(j)) que se refieren en particular a: </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kern="100">
                <a:effectLst/>
                <a:latin typeface="Aptos" panose="020B0004020202020204" pitchFamily="34" charset="0"/>
                <a:ea typeface="Aptos" panose="020B0004020202020204" pitchFamily="34" charset="0"/>
                <a:cs typeface="Times New Roman" panose="02020603050405020304" pitchFamily="18" charset="0"/>
              </a:rPr>
              <a:t>Solicitud </a:t>
            </a:r>
            <a:r>
              <a:rPr lang="es-ES" kern="100" dirty="0">
                <a:effectLst/>
                <a:latin typeface="Aptos" panose="020B0004020202020204" pitchFamily="34" charset="0"/>
                <a:ea typeface="Aptos" panose="020B0004020202020204" pitchFamily="34" charset="0"/>
                <a:cs typeface="Times New Roman" panose="02020603050405020304" pitchFamily="18" charset="0"/>
              </a:rPr>
              <a:t>infundada</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"país de origen seguro" (cf. arts. 36-37)</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Conducta del solicitante</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Seguridad nacional, orden público</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¡Cumplimiento de los principios y garantías del Cap. II!</a:t>
            </a:r>
          </a:p>
        </p:txBody>
      </p:sp>
    </p:spTree>
    <p:extLst>
      <p:ext uri="{BB962C8B-B14F-4D97-AF65-F5344CB8AC3E}">
        <p14:creationId xmlns:p14="http://schemas.microsoft.com/office/powerpoint/2010/main" val="2917615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45619C-2C21-FA45-7111-147C0482C9DE}"/>
              </a:ext>
            </a:extLst>
          </p:cNvPr>
          <p:cNvSpPr>
            <a:spLocks noGrp="1"/>
          </p:cNvSpPr>
          <p:nvPr>
            <p:ph type="title"/>
          </p:nvPr>
        </p:nvSpPr>
        <p:spPr/>
        <p:txBody>
          <a:bodyPr/>
          <a:lstStyle/>
          <a:p>
            <a:r>
              <a:rPr lang="es-ES" dirty="0"/>
              <a:t>RPA- 8</a:t>
            </a:r>
          </a:p>
        </p:txBody>
      </p:sp>
      <p:sp>
        <p:nvSpPr>
          <p:cNvPr id="4" name="CuadroTexto 3">
            <a:extLst>
              <a:ext uri="{FF2B5EF4-FFF2-40B4-BE49-F238E27FC236}">
                <a16:creationId xmlns:a16="http://schemas.microsoft.com/office/drawing/2014/main" id="{69C35522-7F9B-E5B4-CD62-1C7FF8725ED1}"/>
              </a:ext>
            </a:extLst>
          </p:cNvPr>
          <p:cNvSpPr txBox="1"/>
          <p:nvPr/>
        </p:nvSpPr>
        <p:spPr>
          <a:xfrm>
            <a:off x="3901440" y="185079"/>
            <a:ext cx="7305040" cy="6478697"/>
          </a:xfrm>
          <a:prstGeom prst="rect">
            <a:avLst/>
          </a:prstGeom>
          <a:noFill/>
        </p:spPr>
        <p:txBody>
          <a:bodyPr wrap="square">
            <a:spAutoFit/>
          </a:bodyPr>
          <a:lstStyle/>
          <a:p>
            <a:pPr algn="just">
              <a:lnSpc>
                <a:spcPct val="107000"/>
              </a:lnSpc>
              <a:spcAft>
                <a:spcPts val="800"/>
              </a:spcAf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"Países de origen seguros"</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Examen de los casos de países de origen seguros: ¡</a:t>
            </a:r>
            <a:r>
              <a:rPr lang="es-ES" sz="2000" kern="100" dirty="0">
                <a:effectLst/>
                <a:latin typeface="Aptos" panose="020B0004020202020204" pitchFamily="34" charset="0"/>
                <a:ea typeface="Aptos" panose="020B0004020202020204" pitchFamily="34" charset="0"/>
                <a:cs typeface="Times New Roman" panose="02020603050405020304" pitchFamily="18" charset="0"/>
              </a:rPr>
              <a:t>decisiones sobre el fondo!</a:t>
            </a:r>
          </a:p>
          <a:p>
            <a:pPr marL="342900" lvl="0" indent="-342900" algn="just">
              <a:lnSpc>
                <a:spcPct val="107000"/>
              </a:lnSpc>
              <a:spcAft>
                <a:spcPts val="800"/>
              </a:spcAft>
              <a:buSzPts val="1000"/>
              <a:buFont typeface="Symbol" panose="05050102010706020507" pitchFamily="18" charset="2"/>
              <a:buChar char=""/>
              <a:tabLst>
                <a:tab pos="457200" algn="l"/>
              </a:tabLs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Motivo de procedimiento acelerado - arts. 31.8.b + 32.2</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Procedimiento fronterizo opcional  - art. 43.1.b</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Concepto de país de origen seguro (art. 36)</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País de nacionalidad o de residencia habitual anterior</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¿Discriminación por razón de origen nacional? (C-175/11)</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Posibilidad de refutar la presunción de seguridad ("motivos serios")</a:t>
            </a:r>
          </a:p>
          <a:p>
            <a:pPr marL="342900" lvl="0" indent="-342900" algn="just">
              <a:lnSpc>
                <a:spcPct val="107000"/>
              </a:lnSpc>
              <a:spcAft>
                <a:spcPts val="800"/>
              </a:spcAft>
              <a:buSzPts val="1000"/>
              <a:buFont typeface="Symbol" panose="05050102010706020507" pitchFamily="18" charset="2"/>
              <a:buChar char=""/>
              <a:tabLst>
                <a:tab pos="457200" algn="l"/>
              </a:tabLs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Designación nacional de países de origen seguros (art. 37)</a:t>
            </a:r>
            <a:endParaRPr lang="es-ES" sz="20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Generalmente y de forma coherente no hay persecución, ni tortura, etc., ni amenaza de violencia indiscriminada </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Evaluación basada en una serie de fuentes de información</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Revisión periódica de la situación en los países de origen seguros designados</a:t>
            </a:r>
          </a:p>
        </p:txBody>
      </p:sp>
    </p:spTree>
    <p:extLst>
      <p:ext uri="{BB962C8B-B14F-4D97-AF65-F5344CB8AC3E}">
        <p14:creationId xmlns:p14="http://schemas.microsoft.com/office/powerpoint/2010/main" val="1895347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A9DD9B-6E51-3219-ABB7-D68317E8A976}"/>
              </a:ext>
            </a:extLst>
          </p:cNvPr>
          <p:cNvSpPr>
            <a:spLocks noGrp="1"/>
          </p:cNvSpPr>
          <p:nvPr>
            <p:ph type="title"/>
          </p:nvPr>
        </p:nvSpPr>
        <p:spPr/>
        <p:txBody>
          <a:bodyPr/>
          <a:lstStyle/>
          <a:p>
            <a:r>
              <a:rPr lang="es-ES" dirty="0"/>
              <a:t>RPA- 9</a:t>
            </a:r>
          </a:p>
        </p:txBody>
      </p:sp>
      <p:sp>
        <p:nvSpPr>
          <p:cNvPr id="4" name="CuadroTexto 3">
            <a:extLst>
              <a:ext uri="{FF2B5EF4-FFF2-40B4-BE49-F238E27FC236}">
                <a16:creationId xmlns:a16="http://schemas.microsoft.com/office/drawing/2014/main" id="{1CFCD335-327D-BF9D-DBC0-41933323A051}"/>
              </a:ext>
            </a:extLst>
          </p:cNvPr>
          <p:cNvSpPr txBox="1"/>
          <p:nvPr/>
        </p:nvSpPr>
        <p:spPr>
          <a:xfrm>
            <a:off x="3720830" y="205021"/>
            <a:ext cx="8993222" cy="6438814"/>
          </a:xfrm>
          <a:prstGeom prst="rect">
            <a:avLst/>
          </a:prstGeom>
          <a:noFill/>
        </p:spPr>
        <p:txBody>
          <a:bodyPr wrap="square">
            <a:spAutoFit/>
          </a:bodyPr>
          <a:lstStyle/>
          <a:p>
            <a:pPr algn="just">
              <a:lnSpc>
                <a:spcPct val="107000"/>
              </a:lnSpc>
              <a:spcAft>
                <a:spcPts val="800"/>
              </a:spcAft>
            </a:pPr>
            <a:r>
              <a:rPr lang="es-ES" sz="1400" b="1" kern="100" dirty="0">
                <a:effectLst/>
                <a:latin typeface="Aptos" panose="020B0004020202020204" pitchFamily="34" charset="0"/>
                <a:ea typeface="Aptos" panose="020B0004020202020204" pitchFamily="34" charset="0"/>
                <a:cs typeface="Times New Roman" panose="02020603050405020304" pitchFamily="18" charset="0"/>
              </a:rPr>
              <a:t>Solicitudes inadmisibles</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1400" b="1" kern="100" dirty="0">
                <a:effectLst/>
                <a:latin typeface="Aptos" panose="020B0004020202020204" pitchFamily="34" charset="0"/>
                <a:ea typeface="Aptos" panose="020B0004020202020204" pitchFamily="34" charset="0"/>
                <a:cs typeface="Times New Roman" panose="02020603050405020304" pitchFamily="18" charset="0"/>
              </a:rPr>
              <a:t>Vía Dublín (art. 33(1))</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1400" b="1" kern="100" dirty="0">
                <a:effectLst/>
                <a:latin typeface="Aptos" panose="020B0004020202020204" pitchFamily="34" charset="0"/>
                <a:ea typeface="Aptos" panose="020B0004020202020204" pitchFamily="34" charset="0"/>
                <a:cs typeface="Times New Roman" panose="02020603050405020304" pitchFamily="18" charset="0"/>
              </a:rPr>
              <a:t>Motivos de inadmisibilidad (art. 33(2))</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Protección concedida en otro Estado miembro: ¿presunción de confianza mutua? </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Primer país de asilo (cf. art. 35)</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Tercer país seguro (cf. art. 38) (C-564/18, C-924+925/19 PPU)</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Solicitud posterior (cf. art. 40) (C-921/19, C-8/20, C-497/21, C-364/22)</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Solicitud de una persona a cargo después de que se haya consentido que la solicitud se presente en su nombre (cf. art. 7(2))</a:t>
            </a:r>
          </a:p>
          <a:p>
            <a:pPr algn="just">
              <a:lnSpc>
                <a:spcPct val="107000"/>
              </a:lnSpc>
              <a:spcAft>
                <a:spcPts val="800"/>
              </a:spcAft>
            </a:pPr>
            <a:r>
              <a:rPr lang="es-ES" sz="1400" b="1" kern="100" dirty="0">
                <a:effectLst/>
                <a:latin typeface="Aptos" panose="020B0004020202020204" pitchFamily="34" charset="0"/>
                <a:ea typeface="Aptos" panose="020B0004020202020204" pitchFamily="34" charset="0"/>
                <a:cs typeface="Times New Roman" panose="02020603050405020304" pitchFamily="18" charset="0"/>
              </a:rPr>
              <a:t>"Terceros países seguros"</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es-ES" sz="1400" b="1" kern="100" dirty="0">
                <a:effectLst/>
                <a:latin typeface="Aptos" panose="020B0004020202020204" pitchFamily="34" charset="0"/>
                <a:ea typeface="Aptos" panose="020B0004020202020204" pitchFamily="34" charset="0"/>
                <a:cs typeface="Times New Roman" panose="02020603050405020304" pitchFamily="18" charset="0"/>
              </a:rPr>
              <a:t>Dos motivos de inadmisibilidad distintos (art. 33(2)(b)+(c))</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"primer país de asilo" (art. 35) vs.</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"tercer país seguro" (art. 38)</a:t>
            </a:r>
          </a:p>
          <a:p>
            <a:pPr marL="342900" lvl="0" indent="-342900" algn="just">
              <a:lnSpc>
                <a:spcPct val="107000"/>
              </a:lnSpc>
              <a:spcAft>
                <a:spcPts val="800"/>
              </a:spcAft>
              <a:buSzPts val="1000"/>
              <a:buFont typeface="Symbol" panose="05050102010706020507" pitchFamily="18" charset="2"/>
              <a:buChar char=""/>
              <a:tabLst>
                <a:tab pos="457200" algn="l"/>
              </a:tabLst>
            </a:pPr>
            <a:r>
              <a:rPr lang="es-ES" sz="1400" b="1" kern="100" dirty="0">
                <a:effectLst/>
                <a:latin typeface="Aptos" panose="020B0004020202020204" pitchFamily="34" charset="0"/>
                <a:ea typeface="Aptos" panose="020B0004020202020204" pitchFamily="34" charset="0"/>
                <a:cs typeface="Times New Roman" panose="02020603050405020304" pitchFamily="18" charset="0"/>
              </a:rPr>
              <a:t>Concepto general de tercer país seguro (art. 38)</a:t>
            </a:r>
            <a:endParaRPr lang="es-ES" sz="14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Criterios generales para la presunción de seguridad (art. 38(1)(a)-(e))</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Aplicación concreta sujeta a la legislación nacional (art. 38(2))</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Requisito de conexión</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Normas sobre "metodología": ¿caso por caso o designación general?</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1400" kern="100" dirty="0">
                <a:effectLst/>
                <a:latin typeface="Aptos" panose="020B0004020202020204" pitchFamily="34" charset="0"/>
                <a:ea typeface="Aptos" panose="020B0004020202020204" pitchFamily="34" charset="0"/>
                <a:cs typeface="Times New Roman" panose="02020603050405020304" pitchFamily="18" charset="0"/>
              </a:rPr>
              <a:t>Examen individual: refutación de la conexión + presunción de seguridad</a:t>
            </a:r>
          </a:p>
        </p:txBody>
      </p:sp>
    </p:spTree>
    <p:extLst>
      <p:ext uri="{BB962C8B-B14F-4D97-AF65-F5344CB8AC3E}">
        <p14:creationId xmlns:p14="http://schemas.microsoft.com/office/powerpoint/2010/main" val="178543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7E56E7-914F-7032-690A-1D637C2B8C74}"/>
              </a:ext>
            </a:extLst>
          </p:cNvPr>
          <p:cNvSpPr>
            <a:spLocks noGrp="1"/>
          </p:cNvSpPr>
          <p:nvPr>
            <p:ph type="title"/>
          </p:nvPr>
        </p:nvSpPr>
        <p:spPr/>
        <p:txBody>
          <a:bodyPr/>
          <a:lstStyle/>
          <a:p>
            <a:r>
              <a:rPr lang="es-ES" dirty="0"/>
              <a:t>RPA - 10</a:t>
            </a:r>
          </a:p>
        </p:txBody>
      </p:sp>
      <p:sp>
        <p:nvSpPr>
          <p:cNvPr id="4" name="CuadroTexto 3">
            <a:extLst>
              <a:ext uri="{FF2B5EF4-FFF2-40B4-BE49-F238E27FC236}">
                <a16:creationId xmlns:a16="http://schemas.microsoft.com/office/drawing/2014/main" id="{7155B65E-3F90-5E23-E527-FDC88B0A1011}"/>
              </a:ext>
            </a:extLst>
          </p:cNvPr>
          <p:cNvSpPr txBox="1"/>
          <p:nvPr/>
        </p:nvSpPr>
        <p:spPr>
          <a:xfrm>
            <a:off x="4265578" y="575544"/>
            <a:ext cx="7135238" cy="4421723"/>
          </a:xfrm>
          <a:prstGeom prst="rect">
            <a:avLst/>
          </a:prstGeom>
          <a:noFill/>
        </p:spPr>
        <p:txBody>
          <a:bodyPr wrap="square">
            <a:spAutoFit/>
          </a:bodyPr>
          <a:lstStyle/>
          <a:p>
            <a:pPr lvl="0" algn="just">
              <a:lnSpc>
                <a:spcPct val="107000"/>
              </a:lnSpc>
              <a:spcAft>
                <a:spcPts val="800"/>
              </a:spcAft>
              <a:buSzPts val="1000"/>
              <a:tabLst>
                <a:tab pos="457200" algn="l"/>
              </a:tabLst>
            </a:pPr>
            <a:r>
              <a:rPr lang="es-ES" sz="20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Procedimiento fronterizo </a:t>
            </a:r>
            <a:r>
              <a:rPr lang="es-ES" sz="20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 - </a:t>
            </a:r>
            <a:r>
              <a:rPr lang="es-ES" sz="2000" b="1"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art. 43</a:t>
            </a:r>
            <a:endParaRPr lang="es-ES" sz="20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De conformidad con los principios y garantías básicos del Cap. II</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Decisiones sobre </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Admisibilidad (art. 33)</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Fondo si hay motivo de aceleración (art. 31(8))</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s-ES" sz="2000" b="1" kern="100" dirty="0">
                <a:effectLst/>
                <a:latin typeface="Aptos" panose="020B0004020202020204" pitchFamily="34" charset="0"/>
                <a:ea typeface="Aptos" panose="020B0004020202020204" pitchFamily="34" charset="0"/>
                <a:cs typeface="Times New Roman" panose="02020603050405020304" pitchFamily="18" charset="0"/>
              </a:rPr>
              <a:t>Tiempo y lugar </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En la frontera o en la zona de tránsito: en un plazo de 4 semanas</a:t>
            </a:r>
          </a:p>
          <a:p>
            <a:pPr marL="1143000" lvl="2" indent="-228600" algn="just">
              <a:lnSpc>
                <a:spcPct val="107000"/>
              </a:lnSpc>
              <a:spcAft>
                <a:spcPts val="800"/>
              </a:spcAft>
              <a:buSzPts val="1000"/>
              <a:buFont typeface="Wingdings" panose="05000000000000000000" pitchFamily="2" charset="2"/>
              <a:buChar char=""/>
              <a:tabLst>
                <a:tab pos="1371600" algn="l"/>
              </a:tabLst>
            </a:pPr>
            <a:r>
              <a:rPr lang="es-ES" sz="2000" kern="100" dirty="0">
                <a:effectLst/>
                <a:latin typeface="Aptos" panose="020B0004020202020204" pitchFamily="34" charset="0"/>
                <a:ea typeface="Aptos" panose="020B0004020202020204" pitchFamily="34" charset="0"/>
                <a:cs typeface="Times New Roman" panose="02020603050405020304" pitchFamily="18" charset="0"/>
              </a:rPr>
              <a:t>Si es imposible: ubicación en las proximidades de la frontera</a:t>
            </a:r>
          </a:p>
        </p:txBody>
      </p:sp>
    </p:spTree>
    <p:extLst>
      <p:ext uri="{BB962C8B-B14F-4D97-AF65-F5344CB8AC3E}">
        <p14:creationId xmlns:p14="http://schemas.microsoft.com/office/powerpoint/2010/main" val="2353438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93516-199F-737A-FD7E-6FFADF4A5A3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8DC4CE7-AC10-737E-130D-01E88E737ED8}"/>
              </a:ext>
            </a:extLst>
          </p:cNvPr>
          <p:cNvSpPr>
            <a:spLocks noGrp="1"/>
          </p:cNvSpPr>
          <p:nvPr>
            <p:ph type="title"/>
          </p:nvPr>
        </p:nvSpPr>
        <p:spPr/>
        <p:txBody>
          <a:bodyPr/>
          <a:lstStyle/>
          <a:p>
            <a:r>
              <a:rPr lang="es-ES" dirty="0"/>
              <a:t>RPA – 11</a:t>
            </a:r>
          </a:p>
        </p:txBody>
      </p:sp>
      <p:sp>
        <p:nvSpPr>
          <p:cNvPr id="4" name="CuadroTexto 3">
            <a:extLst>
              <a:ext uri="{FF2B5EF4-FFF2-40B4-BE49-F238E27FC236}">
                <a16:creationId xmlns:a16="http://schemas.microsoft.com/office/drawing/2014/main" id="{78482309-3554-99C3-713D-6F162BA71B64}"/>
              </a:ext>
            </a:extLst>
          </p:cNvPr>
          <p:cNvSpPr txBox="1"/>
          <p:nvPr/>
        </p:nvSpPr>
        <p:spPr>
          <a:xfrm>
            <a:off x="3718560" y="178238"/>
            <a:ext cx="7934960" cy="5870710"/>
          </a:xfrm>
          <a:prstGeom prst="rect">
            <a:avLst/>
          </a:prstGeom>
          <a:noFill/>
        </p:spPr>
        <p:txBody>
          <a:bodyPr wrap="square">
            <a:spAutoFit/>
          </a:bodyPr>
          <a:lstStyle/>
          <a:p>
            <a:pPr lvl="0" algn="just">
              <a:lnSpc>
                <a:spcPct val="107000"/>
              </a:lnSpc>
              <a:spcAft>
                <a:spcPts val="800"/>
              </a:spcAft>
              <a:buSzPts val="1000"/>
              <a:tabLst>
                <a:tab pos="457200" algn="l"/>
              </a:tabLst>
            </a:pPr>
            <a:r>
              <a:rPr lang="es-ES" sz="2400" b="1"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Resolución del procedimiento</a:t>
            </a:r>
          </a:p>
          <a:p>
            <a:pPr lvl="0" algn="just">
              <a:lnSpc>
                <a:spcPct val="107000"/>
              </a:lnSpc>
              <a:spcAft>
                <a:spcPts val="800"/>
              </a:spcAft>
              <a:buSzPts val="1000"/>
              <a:tabLst>
                <a:tab pos="457200" algn="l"/>
              </a:tabLst>
            </a:pPr>
            <a:r>
              <a:rPr lang="es-ES" sz="2000" kern="100" dirty="0">
                <a:latin typeface="Aptos" panose="020B0004020202020204" pitchFamily="34" charset="0"/>
                <a:cs typeface="Times New Roman" panose="02020603050405020304" pitchFamily="18" charset="0"/>
              </a:rPr>
              <a:t>Notificación al interesado de la resolución por escrito o se podrá optar por la notificación a su abogado.</a:t>
            </a:r>
          </a:p>
          <a:p>
            <a:pPr lvl="0" algn="just">
              <a:lnSpc>
                <a:spcPct val="107000"/>
              </a:lnSpc>
              <a:spcAft>
                <a:spcPts val="800"/>
              </a:spcAft>
              <a:buSzPts val="1000"/>
              <a:tabLst>
                <a:tab pos="457200" algn="l"/>
              </a:tabLst>
            </a:pPr>
            <a:r>
              <a:rPr lang="es-ES" sz="2400" b="1" kern="100" dirty="0">
                <a:highlight>
                  <a:srgbClr val="00FFFF"/>
                </a:highlight>
                <a:latin typeface="Aptos" panose="020B0004020202020204" pitchFamily="34" charset="0"/>
                <a:cs typeface="Times New Roman" panose="02020603050405020304" pitchFamily="18" charset="0"/>
              </a:rPr>
              <a:t>Recursos</a:t>
            </a:r>
            <a:r>
              <a:rPr lang="es-ES" sz="2400" b="1" kern="100" dirty="0">
                <a:latin typeface="Aptos" panose="020B0004020202020204" pitchFamily="34" charset="0"/>
                <a:cs typeface="Times New Roman" panose="02020603050405020304" pitchFamily="18" charset="0"/>
              </a:rPr>
              <a:t> - </a:t>
            </a:r>
            <a:r>
              <a:rPr lang="es-ES" b="1" kern="100" dirty="0">
                <a:latin typeface="Aptos" panose="020B0004020202020204" pitchFamily="34" charset="0"/>
                <a:ea typeface="Aptos" panose="020B0004020202020204" pitchFamily="34" charset="0"/>
                <a:cs typeface="Times New Roman" panose="02020603050405020304" pitchFamily="18" charset="0"/>
              </a:rPr>
              <a:t>Derecho a un recurso efectivo -Art. 46:</a:t>
            </a:r>
          </a:p>
          <a:p>
            <a:pPr marL="285750" lvl="0" indent="-285750" algn="just">
              <a:lnSpc>
                <a:spcPct val="107000"/>
              </a:lnSpc>
              <a:spcAft>
                <a:spcPts val="800"/>
              </a:spcAft>
              <a:buSzPts val="1000"/>
              <a:buFontTx/>
              <a:buChar char="-"/>
              <a:tabLst>
                <a:tab pos="457200" algn="l"/>
              </a:tabLst>
            </a:pPr>
            <a:r>
              <a:rPr lang="es-ES" sz="2000" kern="100" dirty="0">
                <a:latin typeface="Aptos" panose="020B0004020202020204" pitchFamily="34" charset="0"/>
                <a:cs typeface="Times New Roman" panose="02020603050405020304" pitchFamily="18" charset="0"/>
              </a:rPr>
              <a:t>contra la inadmisibilidad de la solicitud (</a:t>
            </a:r>
            <a:r>
              <a:rPr lang="es-ES" sz="2000" b="1" kern="100" dirty="0">
                <a:latin typeface="Aptos" panose="020B0004020202020204" pitchFamily="34" charset="0"/>
                <a:cs typeface="Times New Roman" panose="02020603050405020304" pitchFamily="18" charset="0"/>
              </a:rPr>
              <a:t>plazo 7  a 10d)</a:t>
            </a:r>
          </a:p>
          <a:p>
            <a:pPr marL="285750" lvl="0" indent="-285750" algn="just">
              <a:lnSpc>
                <a:spcPct val="107000"/>
              </a:lnSpc>
              <a:spcAft>
                <a:spcPts val="800"/>
              </a:spcAft>
              <a:buSzPts val="1000"/>
              <a:buFontTx/>
              <a:buChar char="-"/>
              <a:tabLst>
                <a:tab pos="457200" algn="l"/>
              </a:tabLst>
            </a:pPr>
            <a:r>
              <a:rPr lang="es-ES" sz="2000" kern="100" dirty="0">
                <a:latin typeface="Aptos" panose="020B0004020202020204" pitchFamily="34" charset="0"/>
                <a:cs typeface="Times New Roman" panose="02020603050405020304" pitchFamily="18" charset="0"/>
              </a:rPr>
              <a:t>Frente a la denegación por infundada o manifiestamente infundada, el desistimiento implícito y la retirada de la protección (ídem)</a:t>
            </a:r>
          </a:p>
          <a:p>
            <a:pPr marL="285750" lvl="0" indent="-285750" algn="just">
              <a:lnSpc>
                <a:spcPct val="107000"/>
              </a:lnSpc>
              <a:spcAft>
                <a:spcPts val="800"/>
              </a:spcAft>
              <a:buSzPts val="1000"/>
              <a:buFontTx/>
              <a:buChar char="-"/>
              <a:tabLst>
                <a:tab pos="457200" algn="l"/>
              </a:tabLst>
            </a:pPr>
            <a:r>
              <a:rPr lang="es-ES" sz="2000" kern="100" dirty="0">
                <a:latin typeface="Aptos" panose="020B0004020202020204" pitchFamily="34" charset="0"/>
                <a:cs typeface="Times New Roman" panose="02020603050405020304" pitchFamily="18" charset="0"/>
              </a:rPr>
              <a:t>Frente a la decisión de retorno en el proceso de retorno fronterizo, si se toma en el mismo acto que la denegación/ inadmisión de la protección internacional, se recurrirá conjuntamente; y si se toma en otro acto, el recurso se hará de manera separada, pero en los mismos plazos.</a:t>
            </a:r>
          </a:p>
          <a:p>
            <a:pPr marL="342900" lvl="0" indent="-342900" algn="just">
              <a:lnSpc>
                <a:spcPct val="107000"/>
              </a:lnSpc>
              <a:spcAft>
                <a:spcPts val="800"/>
              </a:spcAft>
              <a:buSzPts val="1000"/>
              <a:buFont typeface="Wingdings" panose="05000000000000000000" pitchFamily="2" charset="2"/>
              <a:buChar char="à"/>
              <a:tabLst>
                <a:tab pos="457200" algn="l"/>
              </a:tabLst>
            </a:pPr>
            <a:r>
              <a:rPr lang="es-ES" sz="2000" kern="100" dirty="0">
                <a:highlight>
                  <a:srgbClr val="00FFFF"/>
                </a:highlight>
                <a:latin typeface="Aptos" panose="020B0004020202020204" pitchFamily="34" charset="0"/>
                <a:cs typeface="Times New Roman" panose="02020603050405020304" pitchFamily="18" charset="0"/>
                <a:sym typeface="Wingdings" panose="05000000000000000000" pitchFamily="2" charset="2"/>
              </a:rPr>
              <a:t>Resto de casos PLAZO: 2 SEMANAS A 1 MES</a:t>
            </a:r>
          </a:p>
          <a:p>
            <a:pPr marL="342900" lvl="0" indent="-342900" algn="just">
              <a:lnSpc>
                <a:spcPct val="107000"/>
              </a:lnSpc>
              <a:spcAft>
                <a:spcPts val="800"/>
              </a:spcAft>
              <a:buSzPts val="1000"/>
              <a:buFont typeface="Wingdings" panose="05000000000000000000" pitchFamily="2" charset="2"/>
              <a:buChar char="à"/>
              <a:tabLst>
                <a:tab pos="457200" algn="l"/>
              </a:tabLst>
            </a:pPr>
            <a:r>
              <a:rPr lang="es-ES" sz="2000" b="1" kern="100" dirty="0">
                <a:latin typeface="Aptos" panose="020B0004020202020204" pitchFamily="34" charset="0"/>
                <a:cs typeface="Times New Roman" panose="02020603050405020304" pitchFamily="18" charset="0"/>
                <a:sym typeface="Wingdings" panose="05000000000000000000" pitchFamily="2" charset="2"/>
              </a:rPr>
              <a:t>No hay efecto suspensivo automático</a:t>
            </a:r>
            <a:r>
              <a:rPr lang="es-ES" sz="2000" kern="100" dirty="0">
                <a:latin typeface="Aptos" panose="020B0004020202020204" pitchFamily="34" charset="0"/>
                <a:cs typeface="Times New Roman" panose="02020603050405020304" pitchFamily="18" charset="0"/>
                <a:sym typeface="Wingdings" panose="05000000000000000000" pitchFamily="2" charset="2"/>
              </a:rPr>
              <a:t> en caso de recurso, </a:t>
            </a:r>
            <a:r>
              <a:rPr lang="es-ES" sz="2000" kern="100" dirty="0">
                <a:highlight>
                  <a:srgbClr val="FFFF00"/>
                </a:highlight>
                <a:latin typeface="Aptos" panose="020B0004020202020204" pitchFamily="34" charset="0"/>
                <a:cs typeface="Times New Roman" panose="02020603050405020304" pitchFamily="18" charset="0"/>
                <a:sym typeface="Wingdings" panose="05000000000000000000" pitchFamily="2" charset="2"/>
              </a:rPr>
              <a:t>excepto menores </a:t>
            </a:r>
            <a:r>
              <a:rPr lang="es-ES" sz="2000" kern="100" dirty="0">
                <a:latin typeface="Aptos" panose="020B0004020202020204" pitchFamily="34" charset="0"/>
                <a:cs typeface="Times New Roman" panose="02020603050405020304" pitchFamily="18" charset="0"/>
                <a:sym typeface="Wingdings" panose="05000000000000000000" pitchFamily="2" charset="2"/>
              </a:rPr>
              <a:t>(si medidas cautelares)</a:t>
            </a:r>
            <a:endParaRPr lang="es-ES" sz="2400" kern="100" dirty="0">
              <a:latin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570499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A77175-83A9-5035-9CFC-FA130BB0994B}"/>
              </a:ext>
            </a:extLst>
          </p:cNvPr>
          <p:cNvSpPr>
            <a:spLocks noGrp="1"/>
          </p:cNvSpPr>
          <p:nvPr>
            <p:ph type="title"/>
          </p:nvPr>
        </p:nvSpPr>
        <p:spPr/>
        <p:txBody>
          <a:bodyPr/>
          <a:lstStyle/>
          <a:p>
            <a:r>
              <a:rPr lang="es-ES" dirty="0"/>
              <a:t>Garantías menores </a:t>
            </a:r>
            <a:br>
              <a:rPr lang="es-ES" dirty="0"/>
            </a:br>
            <a:r>
              <a:rPr lang="es-ES" dirty="0"/>
              <a:t>(artículo 25 RPA)</a:t>
            </a:r>
          </a:p>
        </p:txBody>
      </p:sp>
      <p:sp>
        <p:nvSpPr>
          <p:cNvPr id="4" name="CuadroTexto 3">
            <a:extLst>
              <a:ext uri="{FF2B5EF4-FFF2-40B4-BE49-F238E27FC236}">
                <a16:creationId xmlns:a16="http://schemas.microsoft.com/office/drawing/2014/main" id="{6A8748FE-BEE5-D16C-08FB-A3FE8F87CB7E}"/>
              </a:ext>
            </a:extLst>
          </p:cNvPr>
          <p:cNvSpPr txBox="1"/>
          <p:nvPr/>
        </p:nvSpPr>
        <p:spPr>
          <a:xfrm>
            <a:off x="3618688" y="270467"/>
            <a:ext cx="8461551" cy="6524863"/>
          </a:xfrm>
          <a:prstGeom prst="rect">
            <a:avLst/>
          </a:prstGeom>
          <a:noFill/>
        </p:spPr>
        <p:txBody>
          <a:bodyPr wrap="square">
            <a:spAutoFit/>
          </a:bodyPr>
          <a:lstStyle/>
          <a:p>
            <a:pPr algn="just"/>
            <a:r>
              <a:rPr lang="es-ES" sz="1900" b="1" dirty="0"/>
              <a:t>1. Nombramiento de un tutor o representante</a:t>
            </a:r>
            <a:r>
              <a:rPr lang="es-ES" sz="1900" dirty="0"/>
              <a:t> legal para el menor lo antes posible tras su llegada y antes de iniciar cualquier procedimiento de asilo o retorno.</a:t>
            </a:r>
          </a:p>
          <a:p>
            <a:pPr algn="just">
              <a:buFont typeface="Arial" panose="020B0604020202020204" pitchFamily="34" charset="0"/>
              <a:buChar char="•"/>
            </a:pPr>
            <a:r>
              <a:rPr lang="es-ES" sz="1900" dirty="0"/>
              <a:t>Este tutor debe velar por el interés superior del menor, asistirle durante el procedimiento y garantizar que sus derechos sean respetados.</a:t>
            </a:r>
          </a:p>
          <a:p>
            <a:pPr algn="just"/>
            <a:r>
              <a:rPr lang="es-ES" sz="1900" b="1" dirty="0"/>
              <a:t>2. Información adaptada a su edad y madurez: derecho</a:t>
            </a:r>
            <a:r>
              <a:rPr lang="es-ES" sz="1900" dirty="0"/>
              <a:t> a recibir información sobre sus derechos y el procedimiento de asilo de forma clara, precisa y adaptada a su edad y madurez.</a:t>
            </a:r>
          </a:p>
          <a:p>
            <a:pPr algn="just">
              <a:buFont typeface="Arial" panose="020B0604020202020204" pitchFamily="34" charset="0"/>
              <a:buChar char="•"/>
            </a:pPr>
            <a:r>
              <a:rPr lang="es-ES" sz="1900" dirty="0"/>
              <a:t>Esta información debe proporcionarse en un idioma que el menor comprenda y debe incluir detalles sobre la posibilidad de solicitar asilo, el procedimiento de retorno, </a:t>
            </a:r>
            <a:r>
              <a:rPr lang="es-ES" sz="1900" b="1" dirty="0"/>
              <a:t>la asistencia legal y la representación.</a:t>
            </a:r>
          </a:p>
          <a:p>
            <a:pPr algn="just"/>
            <a:r>
              <a:rPr lang="es-ES" sz="1900" b="1" dirty="0"/>
              <a:t>3. Asistencia legal y representación: </a:t>
            </a:r>
            <a:r>
              <a:rPr lang="es-ES" sz="1900" dirty="0"/>
              <a:t>El menor no acompañado tiene derecho a la asistencia legal gratuita y a la representación por un abogado durante todo el procedimiento de asilo. (art.33)</a:t>
            </a:r>
          </a:p>
          <a:p>
            <a:pPr algn="just">
              <a:buFont typeface="Arial" panose="020B0604020202020204" pitchFamily="34" charset="0"/>
              <a:buChar char="•"/>
            </a:pPr>
            <a:r>
              <a:rPr lang="es-ES" sz="1900" dirty="0"/>
              <a:t>El </a:t>
            </a:r>
            <a:r>
              <a:rPr lang="es-ES" sz="1900" dirty="0">
                <a:highlight>
                  <a:srgbClr val="FFFF00"/>
                </a:highlight>
              </a:rPr>
              <a:t>abogado debe tener experiencia en el trabajo con menores </a:t>
            </a:r>
            <a:r>
              <a:rPr lang="es-ES" sz="1900" dirty="0"/>
              <a:t>y debe velar por el interés superior del niño.</a:t>
            </a:r>
          </a:p>
          <a:p>
            <a:pPr algn="just"/>
            <a:r>
              <a:rPr lang="es-ES" sz="1900" b="1" dirty="0"/>
              <a:t>4. Entrevista personal:</a:t>
            </a:r>
            <a:endParaRPr lang="es-ES" sz="1900" dirty="0"/>
          </a:p>
          <a:p>
            <a:pPr algn="just">
              <a:buFont typeface="Arial" panose="020B0604020202020204" pitchFamily="34" charset="0"/>
              <a:buChar char="•"/>
            </a:pPr>
            <a:r>
              <a:rPr lang="es-ES" sz="1900" dirty="0"/>
              <a:t>El menor tiene derecho a una entrevista personal con la autoridad responsable de asilo.</a:t>
            </a:r>
          </a:p>
          <a:p>
            <a:pPr algn="just">
              <a:buFont typeface="Arial" panose="020B0604020202020204" pitchFamily="34" charset="0"/>
              <a:buChar char="•"/>
            </a:pPr>
            <a:r>
              <a:rPr lang="es-ES" sz="1900" dirty="0"/>
              <a:t>La entrevista debe ser realizada por personal cualificado y con experiencia en el trabajo con menores, en un entorno seguro y amigable para el niño.</a:t>
            </a:r>
          </a:p>
          <a:p>
            <a:pPr algn="just">
              <a:buFont typeface="Arial" panose="020B0604020202020204" pitchFamily="34" charset="0"/>
              <a:buChar char="•"/>
            </a:pPr>
            <a:r>
              <a:rPr lang="es-ES" sz="1900" dirty="0"/>
              <a:t>Se debe tener en cuenta la edad, la madurez y la vulnerabilidad del menor durante la entrevista.</a:t>
            </a:r>
          </a:p>
        </p:txBody>
      </p:sp>
    </p:spTree>
    <p:extLst>
      <p:ext uri="{BB962C8B-B14F-4D97-AF65-F5344CB8AC3E}">
        <p14:creationId xmlns:p14="http://schemas.microsoft.com/office/powerpoint/2010/main" val="727929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38B5F-1F72-2857-3002-FC67F63C129E}"/>
              </a:ext>
            </a:extLst>
          </p:cNvPr>
          <p:cNvSpPr>
            <a:spLocks noGrp="1"/>
          </p:cNvSpPr>
          <p:nvPr>
            <p:ph type="title"/>
          </p:nvPr>
        </p:nvSpPr>
        <p:spPr/>
        <p:txBody>
          <a:bodyPr/>
          <a:lstStyle/>
          <a:p>
            <a:r>
              <a:rPr lang="es-ES" dirty="0"/>
              <a:t>Garantías menores artículo 25 y 26 RPA – (2)</a:t>
            </a:r>
          </a:p>
        </p:txBody>
      </p:sp>
      <p:sp>
        <p:nvSpPr>
          <p:cNvPr id="4" name="CuadroTexto 3">
            <a:extLst>
              <a:ext uri="{FF2B5EF4-FFF2-40B4-BE49-F238E27FC236}">
                <a16:creationId xmlns:a16="http://schemas.microsoft.com/office/drawing/2014/main" id="{465E76A4-F66D-7091-FE98-45F00C77C5E3}"/>
              </a:ext>
            </a:extLst>
          </p:cNvPr>
          <p:cNvSpPr txBox="1"/>
          <p:nvPr/>
        </p:nvSpPr>
        <p:spPr>
          <a:xfrm>
            <a:off x="3616779" y="469773"/>
            <a:ext cx="8575221" cy="6186309"/>
          </a:xfrm>
          <a:prstGeom prst="rect">
            <a:avLst/>
          </a:prstGeom>
          <a:noFill/>
        </p:spPr>
        <p:txBody>
          <a:bodyPr wrap="square">
            <a:spAutoFit/>
          </a:bodyPr>
          <a:lstStyle/>
          <a:p>
            <a:pPr algn="just"/>
            <a:r>
              <a:rPr lang="es-ES" b="1" dirty="0"/>
              <a:t>5. Evaluación individuales </a:t>
            </a:r>
            <a:r>
              <a:rPr lang="es-ES" dirty="0"/>
              <a:t>de las necesidades del menor, teniendo en cuenta su edad, madurez, experiencias, antecedentes culturales y circunstancias personales.</a:t>
            </a:r>
          </a:p>
          <a:p>
            <a:pPr algn="just">
              <a:buFont typeface="Arial" panose="020B0604020202020204" pitchFamily="34" charset="0"/>
              <a:buChar char="•"/>
            </a:pPr>
            <a:r>
              <a:rPr lang="es-ES" dirty="0"/>
              <a:t>Esta evaluación debe servir para determinar las medidas de protección más adecuadas para el menor.</a:t>
            </a:r>
            <a:endParaRPr lang="es-ES" b="1" dirty="0"/>
          </a:p>
          <a:p>
            <a:pPr algn="just"/>
            <a:r>
              <a:rPr lang="es-ES" b="1" dirty="0"/>
              <a:t>6. Alojamiento adecuado:</a:t>
            </a:r>
            <a:endParaRPr lang="es-ES" dirty="0"/>
          </a:p>
          <a:p>
            <a:pPr algn="just">
              <a:buFont typeface="Arial" panose="020B0604020202020204" pitchFamily="34" charset="0"/>
              <a:buChar char="•"/>
            </a:pPr>
            <a:r>
              <a:rPr lang="es-ES" dirty="0"/>
              <a:t>El menor tiene derecho a un alojamiento adecuado a sus necesidades, que garantice su seguridad y bienestar (Artículo 26).</a:t>
            </a:r>
          </a:p>
          <a:p>
            <a:pPr algn="just"/>
            <a:r>
              <a:rPr lang="es-ES" dirty="0"/>
              <a:t>7. Se debe </a:t>
            </a:r>
            <a:r>
              <a:rPr lang="es-ES" b="1" dirty="0"/>
              <a:t>evitar</a:t>
            </a:r>
            <a:r>
              <a:rPr lang="es-ES" dirty="0"/>
              <a:t>, en la medida de lo posible, la </a:t>
            </a:r>
            <a:r>
              <a:rPr lang="es-ES" b="1" dirty="0"/>
              <a:t>detención del menor</a:t>
            </a:r>
            <a:r>
              <a:rPr lang="es-ES" dirty="0"/>
              <a:t>.</a:t>
            </a:r>
          </a:p>
          <a:p>
            <a:pPr algn="just"/>
            <a:r>
              <a:rPr lang="es-ES" b="1" dirty="0"/>
              <a:t>8. Acceso a la educación y a la atención sanitaria</a:t>
            </a:r>
            <a:r>
              <a:rPr lang="es-ES" dirty="0"/>
              <a:t> incluyendo la atención psicológica (Artículo 26).</a:t>
            </a:r>
          </a:p>
          <a:p>
            <a:pPr algn="just">
              <a:buFont typeface="Arial" panose="020B0604020202020204" pitchFamily="34" charset="0"/>
              <a:buChar char="•"/>
            </a:pPr>
            <a:r>
              <a:rPr lang="es-ES" dirty="0"/>
              <a:t>Se deben tomar medidas para facilitar la integración del menor en el sistema educativo y sanitario del EM.</a:t>
            </a:r>
          </a:p>
          <a:p>
            <a:pPr algn="just"/>
            <a:r>
              <a:rPr lang="es-ES" b="1" dirty="0"/>
              <a:t>9. Protección contra la devolución: </a:t>
            </a:r>
            <a:r>
              <a:rPr lang="es-ES" dirty="0"/>
              <a:t>se aplica con especial rigor a los menores no acompañados.</a:t>
            </a:r>
          </a:p>
          <a:p>
            <a:pPr algn="just"/>
            <a:r>
              <a:rPr lang="es-ES" b="1" dirty="0"/>
              <a:t>10. Determinación de la edad:</a:t>
            </a:r>
            <a:endParaRPr lang="es-ES" dirty="0"/>
          </a:p>
          <a:p>
            <a:pPr algn="just">
              <a:buFont typeface="Arial" panose="020B0604020202020204" pitchFamily="34" charset="0"/>
              <a:buChar char="•"/>
            </a:pPr>
            <a:r>
              <a:rPr lang="es-ES" dirty="0"/>
              <a:t>Si hay dudas sobre la edad del menor, se deben realizar procedimientos para determinarla, pero siempre respetando su dignidad y sus derechos (Artículo 27).</a:t>
            </a:r>
          </a:p>
          <a:p>
            <a:pPr algn="just">
              <a:buFont typeface="Arial" panose="020B0604020202020204" pitchFamily="34" charset="0"/>
              <a:buChar char="•"/>
            </a:pPr>
            <a:r>
              <a:rPr lang="es-ES" dirty="0"/>
              <a:t>Se debe dar prioridad a los métodos menos invasivos.</a:t>
            </a:r>
          </a:p>
          <a:p>
            <a:pPr algn="just"/>
            <a:r>
              <a:rPr lang="es-ES" b="1" dirty="0"/>
              <a:t>11. Procedimientos acelerados:</a:t>
            </a:r>
            <a:endParaRPr lang="es-ES" dirty="0"/>
          </a:p>
          <a:p>
            <a:pPr algn="just">
              <a:buFont typeface="Arial" panose="020B0604020202020204" pitchFamily="34" charset="0"/>
              <a:buChar char="•"/>
            </a:pPr>
            <a:r>
              <a:rPr lang="es-ES" dirty="0"/>
              <a:t>En determinados casos, se pueden aplicar procedimientos acelerados para la tramitación de las solicitudes de asilo de los menores no acompañados, siempre y cuando esto no perjudique sus derechos e intereses (Artículo 40).</a:t>
            </a:r>
          </a:p>
        </p:txBody>
      </p:sp>
    </p:spTree>
    <p:extLst>
      <p:ext uri="{BB962C8B-B14F-4D97-AF65-F5344CB8AC3E}">
        <p14:creationId xmlns:p14="http://schemas.microsoft.com/office/powerpoint/2010/main" val="3232470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gestión del asilo y migración – RGAM - 1</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4098394" y="92865"/>
            <a:ext cx="7286017" cy="66163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b="1" kern="100" dirty="0">
                <a:effectLst/>
                <a:latin typeface="Aptos" panose="020B0004020202020204" pitchFamily="34" charset="0"/>
                <a:ea typeface="Aptos" panose="020B0004020202020204" pitchFamily="34" charset="0"/>
                <a:cs typeface="Times New Roman" panose="02020603050405020304" pitchFamily="18" charset="0"/>
              </a:rPr>
              <a:t>Dublín III vs "Dublín IV" (RGAM): cambios clave</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s-ES" b="1" kern="100" dirty="0">
                <a:effectLst/>
                <a:latin typeface="Aptos" panose="020B0004020202020204" pitchFamily="34" charset="0"/>
                <a:ea typeface="Aptos" panose="020B0004020202020204" pitchFamily="34" charset="0"/>
                <a:cs typeface="Times New Roman" panose="02020603050405020304" pitchFamily="18" charset="0"/>
              </a:rPr>
              <a:t>Cambios en el fondo</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Nuevas normas para combatir los movimientos secundarios</a:t>
            </a:r>
          </a:p>
          <a:p>
            <a:pPr marL="742950" lvl="1" indent="-285750">
              <a:lnSpc>
                <a:spcPct val="107000"/>
              </a:lnSpc>
              <a:spcAft>
                <a:spcPts val="800"/>
              </a:spcAft>
              <a:buSzPts val="1000"/>
              <a:buFont typeface="Courier New" panose="02070309020205020404" pitchFamily="49" charset="0"/>
              <a:buChar char="o"/>
              <a:tabLst>
                <a:tab pos="9144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En particular: obligación de solicitar en el primer EM, "entorno hostil" para los que se desplazan de forma secundaria, normas de interrupción (-&gt; riesgo de devolución)</a:t>
            </a:r>
          </a:p>
          <a:p>
            <a:pPr marL="342900" lvl="0" indent="-342900">
              <a:lnSpc>
                <a:spcPct val="107000"/>
              </a:lnSpc>
              <a:spcAft>
                <a:spcPts val="800"/>
              </a:spcAft>
              <a:buSzPts val="1000"/>
              <a:buFont typeface="Symbol" panose="05050102010706020507" pitchFamily="18" charset="2"/>
              <a:buChar char=""/>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Responsabilidad más fuerte, cláusulas de cese más estrictas, readmisión de beneficiarios, no hay cambios de responsabilidad</a:t>
            </a:r>
          </a:p>
          <a:p>
            <a:pPr marL="342900" lvl="0" indent="-342900">
              <a:lnSpc>
                <a:spcPct val="107000"/>
              </a:lnSpc>
              <a:spcAft>
                <a:spcPts val="800"/>
              </a:spcAft>
              <a:buSzPts val="1000"/>
              <a:buFont typeface="Symbol" panose="05050102010706020507" pitchFamily="18" charset="2"/>
              <a:buChar char=""/>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Ampliación marginal de los criterios de "vínculos reales" (familia, diplomas)</a:t>
            </a:r>
          </a:p>
          <a:p>
            <a:pPr marL="342900" lvl="0" indent="-342900">
              <a:lnSpc>
                <a:spcPct val="107000"/>
              </a:lnSpc>
              <a:spcAft>
                <a:spcPts val="800"/>
              </a:spcAft>
              <a:buSzPts val="1000"/>
              <a:buFont typeface="Symbol" panose="05050102010706020507" pitchFamily="18" charset="2"/>
              <a:buChar char=""/>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Se amplía a la entrada irregular, los niños se someten a la toma de huellas dactilares, las relaciones matrimoniales siguen excluidas de la cláusula de dependencia (!)</a:t>
            </a:r>
          </a:p>
          <a:p>
            <a:pPr marL="342900" lvl="0" indent="-342900">
              <a:lnSpc>
                <a:spcPct val="107000"/>
              </a:lnSpc>
              <a:spcAft>
                <a:spcPts val="800"/>
              </a:spcAft>
              <a:buSzPts val="1000"/>
              <a:buFont typeface="Symbol" panose="05050102010706020507" pitchFamily="18" charset="2"/>
              <a:buChar char=""/>
              <a:tabLst>
                <a:tab pos="457200" algn="l"/>
              </a:tabLst>
            </a:pPr>
            <a:r>
              <a:rPr lang="es-ES" kern="100" dirty="0">
                <a:effectLst/>
                <a:latin typeface="Aptos" panose="020B0004020202020204" pitchFamily="34" charset="0"/>
                <a:ea typeface="Aptos" panose="020B0004020202020204" pitchFamily="34" charset="0"/>
                <a:cs typeface="Times New Roman" panose="02020603050405020304" pitchFamily="18" charset="0"/>
              </a:rPr>
              <a:t>Prueba para impedir la transferencia: riesgo real, no más "deficiencia sistémica"</a:t>
            </a:r>
          </a:p>
          <a:p>
            <a:pPr>
              <a:lnSpc>
                <a:spcPct val="107000"/>
              </a:lnSpc>
              <a:spcAft>
                <a:spcPts val="800"/>
              </a:spcAft>
            </a:pPr>
            <a:r>
              <a:rPr lang="es-ES" b="1" kern="100" dirty="0">
                <a:effectLst/>
                <a:latin typeface="Aptos" panose="020B0004020202020204" pitchFamily="34" charset="0"/>
                <a:ea typeface="Aptos" panose="020B0004020202020204" pitchFamily="34" charset="0"/>
                <a:cs typeface="Times New Roman" panose="02020603050405020304" pitchFamily="18" charset="0"/>
              </a:rPr>
              <a:t>Cambios procesales</a:t>
            </a:r>
            <a:endParaRPr lang="es-ES"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s-ES"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Alguna "simplificación": plazos más cortos, readmisión simplificada</a:t>
            </a:r>
          </a:p>
          <a:p>
            <a:pPr marL="342900" lvl="0" indent="-342900">
              <a:lnSpc>
                <a:spcPct val="107000"/>
              </a:lnSpc>
              <a:spcAft>
                <a:spcPts val="800"/>
              </a:spcAft>
              <a:buSzPts val="1000"/>
              <a:buFont typeface="Symbol" panose="05050102010706020507" pitchFamily="18" charset="2"/>
              <a:buChar char=""/>
              <a:tabLst>
                <a:tab pos="457200" algn="l"/>
              </a:tabLst>
            </a:pPr>
            <a:r>
              <a:rPr lang="es-ES" b="1" kern="100" dirty="0">
                <a:effectLst/>
                <a:latin typeface="Aptos" panose="020B0004020202020204" pitchFamily="34" charset="0"/>
                <a:ea typeface="Aptos" panose="020B0004020202020204" pitchFamily="34" charset="0"/>
                <a:cs typeface="Times New Roman" panose="02020603050405020304" pitchFamily="18" charset="0"/>
              </a:rPr>
              <a:t>Reducción drástica de los plazos para la apelación</a:t>
            </a:r>
            <a:r>
              <a:rPr lang="es-ES" kern="100" dirty="0">
                <a:effectLst/>
                <a:latin typeface="Aptos" panose="020B0004020202020204" pitchFamily="34" charset="0"/>
                <a:ea typeface="Aptos" panose="020B0004020202020204" pitchFamily="34" charset="0"/>
                <a:cs typeface="Times New Roman" panose="02020603050405020304" pitchFamily="18" charset="0"/>
              </a:rPr>
              <a:t>: ¿violación del art. 13 del CEDH? Y artículo 47 de la CDFUE?</a:t>
            </a:r>
            <a:endParaRPr lang="es-ES" sz="3600" b="1" i="0" u="none" strike="noStrike" baseline="0" dirty="0">
              <a:solidFill>
                <a:srgbClr val="000000"/>
              </a:solidFill>
              <a:latin typeface="EUAlbertina"/>
            </a:endParaRPr>
          </a:p>
        </p:txBody>
      </p:sp>
    </p:spTree>
    <p:extLst>
      <p:ext uri="{BB962C8B-B14F-4D97-AF65-F5344CB8AC3E}">
        <p14:creationId xmlns:p14="http://schemas.microsoft.com/office/powerpoint/2010/main" val="579876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gestión del asilo y migración – RGAM - 2</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4010844" y="315884"/>
            <a:ext cx="7286017" cy="621708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s-ES" b="1" dirty="0"/>
              <a:t>El nuevo mecanismo de solidaridad (1)</a:t>
            </a:r>
            <a:endParaRPr lang="es-ES" dirty="0"/>
          </a:p>
          <a:p>
            <a:r>
              <a:rPr lang="es-ES" sz="2000" dirty="0"/>
              <a:t>Ciclo anual que conduce a un fondo anual de solidaridad (FAS)</a:t>
            </a:r>
          </a:p>
          <a:p>
            <a:pPr marL="742950" lvl="1" indent="-285750">
              <a:buFont typeface="Arial" panose="020B0604020202020204" pitchFamily="34" charset="0"/>
              <a:buChar char="•"/>
            </a:pPr>
            <a:r>
              <a:rPr lang="es-ES" sz="2000" dirty="0"/>
              <a:t>Informe de la COM, decisión (→EM necesitados), propuesta sobre el FAS</a:t>
            </a:r>
          </a:p>
          <a:p>
            <a:pPr marL="742950" lvl="1" indent="-285750">
              <a:buFont typeface="Arial" panose="020B0604020202020204" pitchFamily="34" charset="0"/>
              <a:buChar char="•"/>
            </a:pPr>
            <a:r>
              <a:rPr lang="es-ES" sz="2000" dirty="0"/>
              <a:t>Propuesta débil e indicativa: el Consejo puede modificarla por mayoría cualificada</a:t>
            </a:r>
          </a:p>
          <a:p>
            <a:pPr marL="742950" lvl="1" indent="-285750">
              <a:buFont typeface="Arial" panose="020B0604020202020204" pitchFamily="34" charset="0"/>
              <a:buChar char="•"/>
            </a:pPr>
            <a:r>
              <a:rPr lang="es-ES" sz="2000" dirty="0"/>
              <a:t>Foro de alto nivel (=EM) "llega a una conclusión" sobre los compromisos</a:t>
            </a:r>
          </a:p>
          <a:p>
            <a:pPr marL="742950" lvl="1" indent="-285750">
              <a:buFont typeface="Arial" panose="020B0604020202020204" pitchFamily="34" charset="0"/>
              <a:buChar char="•"/>
            </a:pPr>
            <a:r>
              <a:rPr lang="es-ES" sz="2000" dirty="0"/>
              <a:t>Si los compromisos son insuficientes, el Consejo puede volver a reunirse, no anularlos</a:t>
            </a:r>
          </a:p>
          <a:p>
            <a:pPr marL="742950" lvl="1" indent="-285750">
              <a:buFont typeface="Arial" panose="020B0604020202020204" pitchFamily="34" charset="0"/>
              <a:buChar char="•"/>
            </a:pPr>
            <a:r>
              <a:rPr lang="es-ES" sz="2000" dirty="0"/>
              <a:t>Decisión del Consejo por la que se establece el FAS</a:t>
            </a:r>
          </a:p>
          <a:p>
            <a:pPr marL="742950" lvl="1" indent="-285750">
              <a:buFont typeface="Arial" panose="020B0604020202020204" pitchFamily="34" charset="0"/>
              <a:buChar char="•"/>
            </a:pPr>
            <a:r>
              <a:rPr lang="es-ES" sz="2000" dirty="0"/>
              <a:t>El FAS incluye la reubicación, las contribuciones financieras, las "alternativas", "de acuerdo con" el ejercicio de compromiso</a:t>
            </a:r>
          </a:p>
          <a:p>
            <a:pPr marL="742950" lvl="1" indent="-285750">
              <a:buFont typeface="Arial" panose="020B0604020202020204" pitchFamily="34" charset="0"/>
              <a:buChar char="•"/>
            </a:pPr>
            <a:r>
              <a:rPr lang="es-ES" sz="2000" dirty="0"/>
              <a:t>Plena discreción de los EM en cuanto a la cantidad(?) + tipo de contribuciones</a:t>
            </a:r>
          </a:p>
          <a:p>
            <a:pPr marL="742950" lvl="1" indent="-285750">
              <a:buFont typeface="Arial" panose="020B0604020202020204" pitchFamily="34" charset="0"/>
              <a:buChar char="•"/>
            </a:pPr>
            <a:r>
              <a:rPr lang="es-ES" sz="2000" dirty="0"/>
              <a:t>Tiene que haber "igual valor": 1 reubicación = 20.000 euros</a:t>
            </a:r>
          </a:p>
          <a:p>
            <a:pPr marL="742950" lvl="1" indent="-285750">
              <a:buFont typeface="Arial" panose="020B0604020202020204" pitchFamily="34" charset="0"/>
              <a:buChar char="•"/>
            </a:pPr>
            <a:r>
              <a:rPr lang="es-ES" sz="2000" dirty="0"/>
              <a:t>El valor de la otra contribución lo determina el EM que se compromete, pero el Estado beneficiario puede optar por la financiera en su lugar (art. 57, apdo. 4, del RAMM).</a:t>
            </a:r>
            <a:endParaRPr lang="es-ES" sz="3600" b="1" i="0" u="none" strike="noStrike" baseline="0" dirty="0">
              <a:solidFill>
                <a:srgbClr val="000000"/>
              </a:solidFill>
              <a:latin typeface="EUAlbertina"/>
            </a:endParaRPr>
          </a:p>
        </p:txBody>
      </p:sp>
    </p:spTree>
    <p:extLst>
      <p:ext uri="{BB962C8B-B14F-4D97-AF65-F5344CB8AC3E}">
        <p14:creationId xmlns:p14="http://schemas.microsoft.com/office/powerpoint/2010/main" val="3415847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gestión del asilo y migración – RGAM - 3</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4098394" y="92865"/>
            <a:ext cx="7286017" cy="63709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s-ES" sz="2400" b="1" dirty="0"/>
              <a:t>Artículo 23- 26 - menores , criterios de aplicación para la determinación del Estado responsable</a:t>
            </a:r>
            <a:endParaRPr lang="es-ES" sz="2000" dirty="0"/>
          </a:p>
          <a:p>
            <a:pPr algn="just"/>
            <a:r>
              <a:rPr lang="es-ES" sz="2000" dirty="0"/>
              <a:t>- El </a:t>
            </a:r>
            <a:r>
              <a:rPr lang="es-ES" sz="2000" b="1" dirty="0">
                <a:highlight>
                  <a:srgbClr val="00FFFF"/>
                </a:highlight>
              </a:rPr>
              <a:t>interés superior del niño</a:t>
            </a:r>
            <a:r>
              <a:rPr lang="es-ES" sz="2000" dirty="0"/>
              <a:t> es primordial en todos los procedimientos relacionados con menores.</a:t>
            </a:r>
          </a:p>
          <a:p>
            <a:pPr algn="just"/>
            <a:r>
              <a:rPr lang="es-ES" sz="2000" dirty="0"/>
              <a:t>- Los procedimientos que incluyen menores deben tener </a:t>
            </a:r>
            <a:r>
              <a:rPr lang="es-ES" sz="2000" b="1" dirty="0"/>
              <a:t>prioridad.</a:t>
            </a:r>
          </a:p>
          <a:p>
            <a:pPr algn="just"/>
            <a:r>
              <a:rPr lang="es-ES" sz="2000" dirty="0"/>
              <a:t>- Los </a:t>
            </a:r>
            <a:r>
              <a:rPr lang="es-ES" sz="2000" dirty="0" err="1"/>
              <a:t>EMs</a:t>
            </a:r>
            <a:r>
              <a:rPr lang="es-ES" sz="2000" dirty="0"/>
              <a:t> deben garantizar que los menores no acompañados tengan representación y asistencia adecuadas.</a:t>
            </a:r>
          </a:p>
          <a:p>
            <a:pPr algn="just"/>
            <a:r>
              <a:rPr lang="es-ES" sz="2000" dirty="0"/>
              <a:t>- En caso de </a:t>
            </a:r>
            <a:r>
              <a:rPr lang="es-ES" sz="2000" b="1" dirty="0"/>
              <a:t>duda sobre la edad</a:t>
            </a:r>
            <a:r>
              <a:rPr lang="es-ES" sz="2000" dirty="0"/>
              <a:t> de un solicitante que alegue ser menor, se deben tomar medidas inmediatas para garantizar su asistencia y designar provisionalmente un representante.</a:t>
            </a:r>
          </a:p>
          <a:p>
            <a:pPr algn="just"/>
            <a:r>
              <a:rPr lang="es-ES" sz="2000" dirty="0"/>
              <a:t>- </a:t>
            </a:r>
            <a:r>
              <a:rPr lang="es-ES" sz="2000" b="1" dirty="0"/>
              <a:t>El nombramiento definitivo de un representante debe hacerse en un plazo máximo de 15 días hábiles </a:t>
            </a:r>
            <a:r>
              <a:rPr lang="es-ES" sz="2000" dirty="0"/>
              <a:t>tras la solicitud. (En situaciones excepcionales o con un alto número de solicitudes puede ampliarse en 10 días hábiles.</a:t>
            </a:r>
          </a:p>
          <a:p>
            <a:pPr algn="just"/>
            <a:r>
              <a:rPr lang="es-ES" sz="2000" dirty="0"/>
              <a:t>- Si se concluye que un solicitante ha cumplido 18 años, no es necesario nombrar un representante.</a:t>
            </a:r>
          </a:p>
          <a:p>
            <a:pPr algn="just"/>
            <a:r>
              <a:rPr lang="es-ES" sz="2000" dirty="0"/>
              <a:t>- El representante cesa sus funciones si se determina que el solicitante no es menor o deja de ser un menor no acompañado.</a:t>
            </a:r>
          </a:p>
          <a:p>
            <a:pPr algn="just"/>
            <a:endParaRPr lang="es-ES" sz="2000" b="1" i="0" u="none" strike="noStrike" baseline="0" dirty="0">
              <a:solidFill>
                <a:srgbClr val="000000"/>
              </a:solidFill>
              <a:latin typeface="EUAlbertina"/>
            </a:endParaRPr>
          </a:p>
          <a:p>
            <a:pPr algn="just"/>
            <a:endParaRPr lang="es-ES" sz="2000" b="1" i="0" u="none" strike="noStrike" baseline="0" dirty="0">
              <a:solidFill>
                <a:srgbClr val="000000"/>
              </a:solidFill>
              <a:latin typeface="EUAlbertina"/>
            </a:endParaRPr>
          </a:p>
        </p:txBody>
      </p:sp>
    </p:spTree>
    <p:extLst>
      <p:ext uri="{BB962C8B-B14F-4D97-AF65-F5344CB8AC3E}">
        <p14:creationId xmlns:p14="http://schemas.microsoft.com/office/powerpoint/2010/main" val="1580486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gestión del asilo y migración – RGAM - 4</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4098394" y="92865"/>
            <a:ext cx="7419155" cy="655564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buFont typeface="Arial" panose="020B0604020202020204" pitchFamily="34" charset="0"/>
              <a:buChar char="•"/>
            </a:pPr>
            <a:r>
              <a:rPr lang="es-ES" sz="2000" dirty="0"/>
              <a:t>Los representantes deben participar durante todo el procedimiento de determinación del EM responsable.</a:t>
            </a:r>
          </a:p>
          <a:p>
            <a:pPr marL="342900" indent="-342900" algn="just">
              <a:buFont typeface="Arial" panose="020B0604020202020204" pitchFamily="34" charset="0"/>
              <a:buChar char="•"/>
            </a:pPr>
            <a:r>
              <a:rPr lang="es-ES" sz="2000" dirty="0"/>
              <a:t>El representante debe facilitar información sobre el ISM, ayudando en el ejercicio del derecho a ser escuchado y colaborando con organizaciones de búsqueda de familiares cuando sea necesario.</a:t>
            </a:r>
          </a:p>
          <a:p>
            <a:pPr marL="342900" indent="-342900" algn="just">
              <a:buFont typeface="Arial" panose="020B0604020202020204" pitchFamily="34" charset="0"/>
              <a:buChar char="•"/>
            </a:pPr>
            <a:r>
              <a:rPr lang="es-ES" sz="2000" dirty="0"/>
              <a:t>Los </a:t>
            </a:r>
            <a:r>
              <a:rPr lang="es-ES" sz="2000" dirty="0" err="1"/>
              <a:t>EMs</a:t>
            </a:r>
            <a:r>
              <a:rPr lang="es-ES" sz="2000" dirty="0"/>
              <a:t> deben cooperar estrechamente para determinar el ISM, considerando factores como:</a:t>
            </a:r>
          </a:p>
          <a:p>
            <a:pPr algn="just"/>
            <a:r>
              <a:rPr lang="es-ES" sz="2000" dirty="0"/>
              <a:t>  - Reagrupación familiar.</a:t>
            </a:r>
          </a:p>
          <a:p>
            <a:pPr algn="just"/>
            <a:r>
              <a:rPr lang="es-ES" sz="2000" dirty="0"/>
              <a:t>  - Bienestar y desarrollo social del menor a corto, medio y largo plazo.</a:t>
            </a:r>
          </a:p>
          <a:p>
            <a:pPr algn="just"/>
            <a:r>
              <a:rPr lang="es-ES" sz="2000" dirty="0"/>
              <a:t>  - Vulnerabilidades adicionales como traumas, necesidades de salud o discapacidad, y el contexto étnico, cultural, religioso y lingüístico.</a:t>
            </a:r>
          </a:p>
          <a:p>
            <a:pPr algn="just"/>
            <a:r>
              <a:rPr lang="es-ES" sz="2000" dirty="0"/>
              <a:t>  - Seguridad y protección, incluyendo el riesgo de violencia o explotación.</a:t>
            </a:r>
          </a:p>
          <a:p>
            <a:pPr algn="just"/>
            <a:r>
              <a:rPr lang="es-ES" sz="2000" dirty="0"/>
              <a:t>  - Opinión del menor, considerando su edad y madurez.</a:t>
            </a:r>
          </a:p>
          <a:p>
            <a:pPr algn="just"/>
            <a:r>
              <a:rPr lang="es-ES" sz="2000" dirty="0"/>
              <a:t>  - Información proporcionada por el representante.</a:t>
            </a:r>
          </a:p>
          <a:p>
            <a:pPr marL="342900" indent="-342900" algn="just">
              <a:buFont typeface="Arial" panose="020B0604020202020204" pitchFamily="34" charset="0"/>
              <a:buChar char="•"/>
            </a:pPr>
            <a:r>
              <a:rPr lang="es-ES" sz="2000" dirty="0"/>
              <a:t>Antes de trasladar a un menor no acompañado, el Estado que efectúa el traslado debe notificar al Estado responsable, asegurándose de que se toman las medidas necesarias, incluidas la designación de un representante.</a:t>
            </a:r>
            <a:endParaRPr lang="es-ES" sz="2000" b="1" i="0" u="none" strike="noStrike" baseline="0" dirty="0">
              <a:solidFill>
                <a:srgbClr val="000000"/>
              </a:solidFill>
              <a:latin typeface="EUAlbertina"/>
            </a:endParaRPr>
          </a:p>
        </p:txBody>
      </p:sp>
    </p:spTree>
    <p:extLst>
      <p:ext uri="{BB962C8B-B14F-4D97-AF65-F5344CB8AC3E}">
        <p14:creationId xmlns:p14="http://schemas.microsoft.com/office/powerpoint/2010/main" val="2951136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2AEB7-8B7C-1AD1-6731-CC9EEB898AC1}"/>
              </a:ext>
            </a:extLst>
          </p:cNvPr>
          <p:cNvSpPr>
            <a:spLocks noGrp="1"/>
          </p:cNvSpPr>
          <p:nvPr>
            <p:ph type="title"/>
          </p:nvPr>
        </p:nvSpPr>
        <p:spPr/>
        <p:txBody>
          <a:bodyPr/>
          <a:lstStyle/>
          <a:p>
            <a:pPr algn="ctr"/>
            <a:r>
              <a:rPr lang="es-ES" dirty="0"/>
              <a:t>Reglamento de gestión del asilo y migración – RGAM - 5</a:t>
            </a:r>
            <a:endParaRPr lang="es-ES" sz="1800" dirty="0">
              <a:solidFill>
                <a:schemeClr val="bg1"/>
              </a:solidFill>
              <a:latin typeface="EUAlbertina"/>
            </a:endParaRPr>
          </a:p>
        </p:txBody>
      </p:sp>
      <p:sp>
        <p:nvSpPr>
          <p:cNvPr id="3" name="CuadroTexto 2">
            <a:extLst>
              <a:ext uri="{FF2B5EF4-FFF2-40B4-BE49-F238E27FC236}">
                <a16:creationId xmlns:a16="http://schemas.microsoft.com/office/drawing/2014/main" id="{24D9E035-FDC0-3E8F-9392-47F100A5D0B5}"/>
              </a:ext>
            </a:extLst>
          </p:cNvPr>
          <p:cNvSpPr txBox="1"/>
          <p:nvPr/>
        </p:nvSpPr>
        <p:spPr>
          <a:xfrm>
            <a:off x="3987066" y="265809"/>
            <a:ext cx="7286017" cy="63709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buFont typeface="Arial" panose="020B0604020202020204" pitchFamily="34" charset="0"/>
              <a:buChar char="•"/>
            </a:pPr>
            <a:r>
              <a:rPr lang="es-ES" sz="2400" dirty="0"/>
              <a:t>El Estado donde se haya registrado la </a:t>
            </a:r>
            <a:r>
              <a:rPr lang="es-ES" sz="2400" b="1" dirty="0"/>
              <a:t>primera solicitud </a:t>
            </a:r>
            <a:r>
              <a:rPr lang="es-ES" sz="2400" dirty="0"/>
              <a:t>de protección internacional del menor debe identificar sin demora a cualquier miembro de la familia en el territorio de los </a:t>
            </a:r>
            <a:r>
              <a:rPr lang="es-ES" sz="2400" dirty="0" err="1"/>
              <a:t>EMs</a:t>
            </a:r>
            <a:endParaRPr lang="es-ES" sz="2400" dirty="0"/>
          </a:p>
          <a:p>
            <a:pPr algn="just"/>
            <a:endParaRPr lang="es-ES" sz="2400" dirty="0"/>
          </a:p>
          <a:p>
            <a:pPr marL="342900" indent="-342900" algn="just">
              <a:buFont typeface="Arial" panose="020B0604020202020204" pitchFamily="34" charset="0"/>
              <a:buChar char="•"/>
            </a:pPr>
            <a:r>
              <a:rPr lang="es-ES" sz="2400" dirty="0"/>
              <a:t>Los Estados pueden solicitar la asistencia de organizaciones internacionales para facilitar la búsqueda de familiares.</a:t>
            </a:r>
          </a:p>
          <a:p>
            <a:pPr algn="just"/>
            <a:endParaRPr lang="es-ES" sz="2400" dirty="0"/>
          </a:p>
          <a:p>
            <a:pPr marL="342900" indent="-342900" algn="just">
              <a:buFont typeface="Arial" panose="020B0604020202020204" pitchFamily="34" charset="0"/>
              <a:buChar char="•"/>
            </a:pPr>
            <a:r>
              <a:rPr lang="es-ES" sz="2400" dirty="0"/>
              <a:t>El personal encargado de menores no acompañados debe recibir formación adecuada sobre sus necesidades específicas.</a:t>
            </a:r>
          </a:p>
          <a:p>
            <a:pPr algn="just"/>
            <a:endParaRPr lang="es-ES" sz="2400" dirty="0"/>
          </a:p>
          <a:p>
            <a:pPr marL="342900" indent="-342900" algn="just">
              <a:buFont typeface="Arial" panose="020B0604020202020204" pitchFamily="34" charset="0"/>
              <a:buChar char="•"/>
            </a:pPr>
            <a:r>
              <a:rPr lang="es-ES" sz="2400" dirty="0"/>
              <a:t>La CE adoptará actos de ejecución para facilitar el intercambio de información entre </a:t>
            </a:r>
            <a:r>
              <a:rPr lang="es-ES" sz="2400" dirty="0" err="1"/>
              <a:t>EMs</a:t>
            </a:r>
            <a:r>
              <a:rPr lang="es-ES" sz="2400" dirty="0"/>
              <a:t>, incluido un formulario estándar para identificar a familiares de menores no acompañados en otros </a:t>
            </a:r>
            <a:r>
              <a:rPr lang="es-ES" sz="2400" dirty="0" err="1"/>
              <a:t>EMs</a:t>
            </a:r>
            <a:r>
              <a:rPr lang="es-ES" sz="2400" dirty="0"/>
              <a:t>.</a:t>
            </a:r>
            <a:endParaRPr lang="es-ES" sz="2000" b="1" i="0" u="none" strike="noStrike" baseline="0" dirty="0">
              <a:solidFill>
                <a:srgbClr val="000000"/>
              </a:solidFill>
              <a:latin typeface="EUAlbertina"/>
            </a:endParaRPr>
          </a:p>
        </p:txBody>
      </p:sp>
    </p:spTree>
    <p:extLst>
      <p:ext uri="{BB962C8B-B14F-4D97-AF65-F5344CB8AC3E}">
        <p14:creationId xmlns:p14="http://schemas.microsoft.com/office/powerpoint/2010/main" val="387553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E4662A-E862-FB8C-097E-05A8850E6B65}"/>
              </a:ext>
            </a:extLst>
          </p:cNvPr>
          <p:cNvSpPr>
            <a:spLocks noGrp="1"/>
          </p:cNvSpPr>
          <p:nvPr>
            <p:ph type="title"/>
          </p:nvPr>
        </p:nvSpPr>
        <p:spPr/>
        <p:txBody>
          <a:bodyPr/>
          <a:lstStyle/>
          <a:p>
            <a:r>
              <a:rPr lang="es-ES" dirty="0"/>
              <a:t>Reglamento de gestión del asilo y migración – RGAM - 6</a:t>
            </a:r>
          </a:p>
        </p:txBody>
      </p:sp>
      <p:sp>
        <p:nvSpPr>
          <p:cNvPr id="4" name="CuadroTexto 3">
            <a:extLst>
              <a:ext uri="{FF2B5EF4-FFF2-40B4-BE49-F238E27FC236}">
                <a16:creationId xmlns:a16="http://schemas.microsoft.com/office/drawing/2014/main" id="{231AB5B7-E763-41E5-5C3B-3D38ACD66888}"/>
              </a:ext>
            </a:extLst>
          </p:cNvPr>
          <p:cNvSpPr txBox="1"/>
          <p:nvPr/>
        </p:nvSpPr>
        <p:spPr>
          <a:xfrm>
            <a:off x="3470070" y="0"/>
            <a:ext cx="8721929" cy="7109639"/>
          </a:xfrm>
          <a:prstGeom prst="rect">
            <a:avLst/>
          </a:prstGeom>
          <a:noFill/>
        </p:spPr>
        <p:txBody>
          <a:bodyPr wrap="square">
            <a:spAutoFit/>
          </a:bodyPr>
          <a:lstStyle/>
          <a:p>
            <a:pPr algn="just"/>
            <a:r>
              <a:rPr lang="es-ES" sz="2000" b="1" dirty="0"/>
              <a:t>Artículo 26 - Miembros de la familia con residencia legal en un EM:</a:t>
            </a:r>
          </a:p>
          <a:p>
            <a:pPr algn="just"/>
            <a:r>
              <a:rPr lang="es-ES" sz="2000" dirty="0"/>
              <a:t>- Si un miembro de la familia del solicitante tiene residencia legal como beneficiario de protección internacional o un permiso de residencia de larga duración en un EM, dicho Estado será responsable del examen de la solicitud, siempre que lo deseen por escrito.</a:t>
            </a:r>
          </a:p>
          <a:p>
            <a:pPr algn="just"/>
            <a:r>
              <a:rPr lang="es-ES" sz="2000" dirty="0"/>
              <a:t>- Si el miembro de la familia ha adquirido la ciudadanía de un EM tras haber sido beneficiario de protección internacional, ese Estado será responsable del examen de la solicitud si lo desean por escrito.</a:t>
            </a:r>
          </a:p>
          <a:p>
            <a:pPr algn="just"/>
            <a:r>
              <a:rPr lang="es-ES" sz="2000" dirty="0"/>
              <a:t>- Estas disposiciones también se aplican a los hijos nacidos después de la llegada de dicho familiar al territorio de los </a:t>
            </a:r>
            <a:r>
              <a:rPr lang="es-ES" sz="2000" dirty="0" err="1"/>
              <a:t>EMs</a:t>
            </a:r>
            <a:r>
              <a:rPr lang="es-ES" sz="2000" dirty="0"/>
              <a:t>.</a:t>
            </a:r>
          </a:p>
          <a:p>
            <a:pPr algn="just"/>
            <a:r>
              <a:rPr lang="es-ES" sz="2000" b="1" dirty="0"/>
              <a:t>Artículo 27 - Miembros de la familia que son solicitantes de protección internacional:</a:t>
            </a:r>
          </a:p>
          <a:p>
            <a:pPr algn="just"/>
            <a:r>
              <a:rPr lang="es-ES" sz="2000" dirty="0"/>
              <a:t>- Si un miembro de la familia del solicitante también es solicitante de protección internacional en un EM y su solicitud aún no ha recibido una primera decisión, ese Estado será responsable del examen de la solicitud, siempre que lo deseen por escrito.</a:t>
            </a:r>
          </a:p>
          <a:p>
            <a:pPr algn="just"/>
            <a:r>
              <a:rPr lang="es-ES" sz="2000" b="1" dirty="0"/>
              <a:t>Artículo 28 - Procedimiento familiar:</a:t>
            </a:r>
          </a:p>
          <a:p>
            <a:pPr algn="just"/>
            <a:r>
              <a:rPr lang="es-ES" sz="2000" dirty="0"/>
              <a:t>Cuando varios miembros de una familia o hermanos menores solteros solicitan protección internacional en un mismo EM simultáneamente o en fechas cercanas, y los criterios del Reglamento podrían separarles, el EM responsable se determinará según el siguiente orden de prioridades:</a:t>
            </a:r>
          </a:p>
          <a:p>
            <a:pPr algn="just"/>
            <a:r>
              <a:rPr lang="es-ES" sz="2000" dirty="0"/>
              <a:t>  - El EM responsable de la mayoría de los solicitantes.</a:t>
            </a:r>
          </a:p>
          <a:p>
            <a:pPr algn="just"/>
            <a:r>
              <a:rPr lang="es-ES" sz="2000" dirty="0"/>
              <a:t>  - El EM responsable del solicitante de mayor edad.</a:t>
            </a:r>
          </a:p>
        </p:txBody>
      </p:sp>
    </p:spTree>
    <p:extLst>
      <p:ext uri="{BB962C8B-B14F-4D97-AF65-F5344CB8AC3E}">
        <p14:creationId xmlns:p14="http://schemas.microsoft.com/office/powerpoint/2010/main" val="1050343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3BD1-881F-2CB9-77FA-6F516215A0E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38B0CFC-9292-BCA8-4397-99FED7C58E0D}"/>
              </a:ext>
            </a:extLst>
          </p:cNvPr>
          <p:cNvSpPr>
            <a:spLocks noGrp="1"/>
          </p:cNvSpPr>
          <p:nvPr>
            <p:ph type="title"/>
          </p:nvPr>
        </p:nvSpPr>
        <p:spPr/>
        <p:txBody>
          <a:bodyPr/>
          <a:lstStyle/>
          <a:p>
            <a:r>
              <a:rPr lang="es-ES_tradnl" sz="3200" b="1" kern="1200" dirty="0">
                <a:effectLst>
                  <a:outerShdw blurRad="38100" dist="38100" dir="2700000" algn="tl">
                    <a:srgbClr val="000000">
                      <a:alpha val="43137"/>
                    </a:srgbClr>
                  </a:outerShdw>
                </a:effectLst>
              </a:rPr>
              <a:t>REGLAMENTO SOBRE </a:t>
            </a:r>
            <a:r>
              <a:rPr lang="es-ES" sz="3200" b="1" dirty="0">
                <a:effectLst>
                  <a:outerShdw blurRad="38100" dist="38100" dir="2700000" algn="tl">
                    <a:srgbClr val="000000">
                      <a:alpha val="43137"/>
                    </a:srgbClr>
                  </a:outerShdw>
                </a:effectLst>
              </a:rPr>
              <a:t>PROCEDIMIENTO FRONTERIZO DE RETORNO, 2024/1348</a:t>
            </a:r>
            <a:br>
              <a:rPr lang="en-US" sz="3600" b="1" dirty="0">
                <a:effectLst>
                  <a:outerShdw blurRad="38100" dist="38100" dir="2700000" algn="tl">
                    <a:srgbClr val="000000">
                      <a:alpha val="43137"/>
                    </a:srgbClr>
                  </a:outerShdw>
                </a:effectLst>
              </a:rPr>
            </a:br>
            <a:endParaRPr lang="es-ES" dirty="0"/>
          </a:p>
        </p:txBody>
      </p:sp>
      <p:sp>
        <p:nvSpPr>
          <p:cNvPr id="4" name="CuadroTexto 3">
            <a:extLst>
              <a:ext uri="{FF2B5EF4-FFF2-40B4-BE49-F238E27FC236}">
                <a16:creationId xmlns:a16="http://schemas.microsoft.com/office/drawing/2014/main" id="{995A8703-DA6D-1E06-A876-29C2360A8A69}"/>
              </a:ext>
            </a:extLst>
          </p:cNvPr>
          <p:cNvSpPr txBox="1"/>
          <p:nvPr/>
        </p:nvSpPr>
        <p:spPr>
          <a:xfrm>
            <a:off x="4001845" y="608272"/>
            <a:ext cx="7487322" cy="5570756"/>
          </a:xfrm>
          <a:prstGeom prst="rect">
            <a:avLst/>
          </a:prstGeom>
          <a:noFill/>
        </p:spPr>
        <p:txBody>
          <a:bodyPr wrap="square">
            <a:spAutoFit/>
          </a:bodyPr>
          <a:lstStyle/>
          <a:p>
            <a:pPr algn="just"/>
            <a:r>
              <a:rPr lang="es-ES" sz="1800" b="1" i="0" u="none" strike="noStrike" baseline="0" dirty="0">
                <a:solidFill>
                  <a:srgbClr val="000000"/>
                </a:solidFill>
                <a:latin typeface="EUAlbertina"/>
              </a:rPr>
              <a:t>Artículo 4</a:t>
            </a:r>
          </a:p>
          <a:p>
            <a:pPr algn="just"/>
            <a:endParaRPr lang="es-ES" sz="1800" b="1" i="0" u="none" strike="noStrike" baseline="0" dirty="0">
              <a:solidFill>
                <a:srgbClr val="000000"/>
              </a:solidFill>
              <a:latin typeface="EUAlbertina"/>
            </a:endParaRPr>
          </a:p>
          <a:p>
            <a:pPr algn="just"/>
            <a:r>
              <a:rPr lang="es-ES" sz="2000" b="0" i="0" u="none" strike="noStrike" baseline="0" dirty="0">
                <a:solidFill>
                  <a:srgbClr val="000000"/>
                </a:solidFill>
                <a:latin typeface="EUAlbertina"/>
              </a:rPr>
              <a:t>El período </a:t>
            </a:r>
            <a:r>
              <a:rPr lang="es-ES" sz="2000" dirty="0">
                <a:solidFill>
                  <a:srgbClr val="000000"/>
                </a:solidFill>
                <a:latin typeface="EUAlbertina"/>
              </a:rPr>
              <a:t>12</a:t>
            </a:r>
            <a:r>
              <a:rPr lang="es-ES" sz="2000" b="0" i="0" u="none" strike="noStrike" baseline="0" dirty="0">
                <a:solidFill>
                  <a:srgbClr val="000000"/>
                </a:solidFill>
                <a:latin typeface="EUAlbertina"/>
              </a:rPr>
              <a:t> </a:t>
            </a:r>
            <a:r>
              <a:rPr lang="es-ES" sz="2000" b="0" i="0" u="none" strike="noStrike" baseline="0" dirty="0" err="1">
                <a:solidFill>
                  <a:srgbClr val="000000"/>
                </a:solidFill>
                <a:latin typeface="EUAlbertina"/>
              </a:rPr>
              <a:t>sem</a:t>
            </a:r>
            <a:r>
              <a:rPr lang="es-ES" sz="2000" b="0" i="0" u="none" strike="noStrike" baseline="0" dirty="0">
                <a:solidFill>
                  <a:srgbClr val="000000"/>
                </a:solidFill>
                <a:latin typeface="EUAlbertina"/>
              </a:rPr>
              <a:t>. empieza a contar desde fecha en que el solicitante, nacional de un tercer país o apátrida ya no tenga derecho de permanencia ni autorización para permanecer </a:t>
            </a:r>
            <a:endParaRPr lang="es-ES" sz="2000" dirty="0">
              <a:solidFill>
                <a:srgbClr val="000000"/>
              </a:solidFill>
              <a:latin typeface="EUAlbertina"/>
            </a:endParaRPr>
          </a:p>
          <a:p>
            <a:pPr algn="just"/>
            <a:endParaRPr lang="es-ES" sz="2000" b="0" i="0" u="none" strike="noStrike" baseline="0" dirty="0">
              <a:solidFill>
                <a:srgbClr val="000000"/>
              </a:solidFill>
              <a:latin typeface="EUAlbertina"/>
            </a:endParaRPr>
          </a:p>
          <a:p>
            <a:pPr algn="just"/>
            <a:r>
              <a:rPr lang="es-ES" sz="2000" dirty="0">
                <a:solidFill>
                  <a:srgbClr val="000000"/>
                </a:solidFill>
                <a:latin typeface="EUAlbertina"/>
                <a:sym typeface="Wingdings" panose="05000000000000000000" pitchFamily="2" charset="2"/>
              </a:rPr>
              <a:t> De conformidad con </a:t>
            </a:r>
            <a:r>
              <a:rPr lang="es-ES" sz="2000" dirty="0" err="1">
                <a:solidFill>
                  <a:srgbClr val="000000"/>
                </a:solidFill>
                <a:latin typeface="EUAlbertina"/>
                <a:sym typeface="Wingdings" panose="05000000000000000000" pitchFamily="2" charset="2"/>
              </a:rPr>
              <a:t>det</a:t>
            </a:r>
            <a:r>
              <a:rPr lang="es-ES" sz="2000" dirty="0">
                <a:solidFill>
                  <a:srgbClr val="000000"/>
                </a:solidFill>
                <a:latin typeface="EUAlbertina"/>
                <a:sym typeface="Wingdings" panose="05000000000000000000" pitchFamily="2" charset="2"/>
              </a:rPr>
              <a:t>. Artículos </a:t>
            </a:r>
            <a:r>
              <a:rPr lang="es-ES" sz="2000" b="1" dirty="0">
                <a:solidFill>
                  <a:srgbClr val="000000"/>
                </a:solidFill>
                <a:latin typeface="EUAlbertina"/>
                <a:sym typeface="Wingdings" panose="05000000000000000000" pitchFamily="2" charset="2"/>
              </a:rPr>
              <a:t>Directiva Retorno 2008/115/CE.</a:t>
            </a:r>
            <a:endParaRPr lang="es-ES" sz="2000" b="1" dirty="0">
              <a:solidFill>
                <a:srgbClr val="000000"/>
              </a:solidFill>
              <a:latin typeface="EUAlbertina"/>
            </a:endParaRPr>
          </a:p>
          <a:p>
            <a:pPr algn="just"/>
            <a:endParaRPr lang="es-ES" sz="2000" b="0" i="0" u="none" strike="noStrike" baseline="0" dirty="0">
              <a:solidFill>
                <a:srgbClr val="000000"/>
              </a:solidFill>
              <a:latin typeface="EUAlbertina"/>
            </a:endParaRPr>
          </a:p>
          <a:p>
            <a:pPr algn="just"/>
            <a:r>
              <a:rPr lang="es-ES" sz="2000" b="0" i="0" u="none" strike="noStrike" baseline="0" dirty="0">
                <a:solidFill>
                  <a:srgbClr val="000000"/>
                </a:solidFill>
                <a:latin typeface="EUAlbertina"/>
              </a:rPr>
              <a:t>El plazo de salida voluntaria se concederá únicamente previa solicitud y no excederá de quince días ni conferirá derecho a entrar en el territorio del Estado miembro de que se trate.</a:t>
            </a:r>
          </a:p>
          <a:p>
            <a:pPr algn="just"/>
            <a:endParaRPr lang="es-ES" sz="2000" b="0" i="0" u="none" strike="noStrike" baseline="0" dirty="0">
              <a:solidFill>
                <a:srgbClr val="000000"/>
              </a:solidFill>
              <a:latin typeface="EUAlbertina"/>
            </a:endParaRPr>
          </a:p>
          <a:p>
            <a:pPr algn="just"/>
            <a:r>
              <a:rPr lang="es-ES" sz="2000" b="0" i="0" u="none" strike="noStrike" baseline="0" dirty="0">
                <a:solidFill>
                  <a:srgbClr val="000000"/>
                </a:solidFill>
                <a:latin typeface="EUAlbertina"/>
              </a:rPr>
              <a:t>Cuando una decisión de retorno no pueda ejecutarse en el período máximo establecido, los EM proseguirán los procedimientos de retorno de conformidad con la </a:t>
            </a:r>
            <a:r>
              <a:rPr lang="es-ES" sz="2000" b="1" i="0" u="none" strike="noStrike" baseline="0" dirty="0">
                <a:solidFill>
                  <a:srgbClr val="000000"/>
                </a:solidFill>
                <a:latin typeface="EUAlbertina"/>
              </a:rPr>
              <a:t>Directiva 2008/115/CE.</a:t>
            </a:r>
          </a:p>
          <a:p>
            <a:pPr algn="just"/>
            <a:endParaRPr lang="es-ES" sz="2000" b="1" dirty="0">
              <a:solidFill>
                <a:srgbClr val="000000"/>
              </a:solidFill>
              <a:latin typeface="EUAlbertina"/>
            </a:endParaRPr>
          </a:p>
          <a:p>
            <a:pPr algn="just"/>
            <a:r>
              <a:rPr lang="es-ES" sz="2000" b="1" dirty="0">
                <a:solidFill>
                  <a:srgbClr val="000000"/>
                </a:solidFill>
                <a:latin typeface="EUAlbertina"/>
              </a:rPr>
              <a:t>El plazo que haya sido detenido en virtud de este procedimiento se detrae del  plazo de internamiento. </a:t>
            </a:r>
            <a:endParaRPr lang="es-ES" sz="2000" b="1" dirty="0"/>
          </a:p>
        </p:txBody>
      </p:sp>
      <p:sp>
        <p:nvSpPr>
          <p:cNvPr id="3" name="Rectángulo 2">
            <a:extLst>
              <a:ext uri="{FF2B5EF4-FFF2-40B4-BE49-F238E27FC236}">
                <a16:creationId xmlns:a16="http://schemas.microsoft.com/office/drawing/2014/main" id="{49610583-F514-440A-83AF-239B8FB5E721}"/>
              </a:ext>
            </a:extLst>
          </p:cNvPr>
          <p:cNvSpPr/>
          <p:nvPr/>
        </p:nvSpPr>
        <p:spPr>
          <a:xfrm>
            <a:off x="3926541" y="398033"/>
            <a:ext cx="7562625" cy="6002767"/>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s-ES"/>
          </a:p>
        </p:txBody>
      </p:sp>
    </p:spTree>
    <p:extLst>
      <p:ext uri="{BB962C8B-B14F-4D97-AF65-F5344CB8AC3E}">
        <p14:creationId xmlns:p14="http://schemas.microsoft.com/office/powerpoint/2010/main" val="2874226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E7475-F5BC-6322-3412-88AD1DDC68E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AACBEC1-37FD-1D21-499B-FEB80C97B85F}"/>
              </a:ext>
            </a:extLst>
          </p:cNvPr>
          <p:cNvSpPr>
            <a:spLocks noGrp="1"/>
          </p:cNvSpPr>
          <p:nvPr>
            <p:ph type="title"/>
          </p:nvPr>
        </p:nvSpPr>
        <p:spPr/>
        <p:txBody>
          <a:bodyPr/>
          <a:lstStyle/>
          <a:p>
            <a:r>
              <a:rPr lang="es-ES_tradnl" sz="3200" b="1" dirty="0">
                <a:effectLst>
                  <a:outerShdw blurRad="38100" dist="38100" dir="2700000" algn="tl">
                    <a:srgbClr val="000000">
                      <a:alpha val="43137"/>
                    </a:srgbClr>
                  </a:outerShdw>
                </a:effectLst>
              </a:rPr>
              <a:t>Propuesta de reforma de artículos RPA – 3er país de origen – 20 de mayo 2025</a:t>
            </a:r>
            <a:br>
              <a:rPr lang="en-US" sz="3600" b="1" dirty="0">
                <a:effectLst>
                  <a:outerShdw blurRad="38100" dist="38100" dir="2700000" algn="tl">
                    <a:srgbClr val="000000">
                      <a:alpha val="43137"/>
                    </a:srgbClr>
                  </a:outerShdw>
                </a:effectLst>
              </a:rPr>
            </a:br>
            <a:endParaRPr lang="es-ES" dirty="0"/>
          </a:p>
        </p:txBody>
      </p:sp>
      <p:sp>
        <p:nvSpPr>
          <p:cNvPr id="3" name="Rectángulo 2">
            <a:extLst>
              <a:ext uri="{FF2B5EF4-FFF2-40B4-BE49-F238E27FC236}">
                <a16:creationId xmlns:a16="http://schemas.microsoft.com/office/drawing/2014/main" id="{84758ED3-2562-3702-5F6C-789B28BD6572}"/>
              </a:ext>
            </a:extLst>
          </p:cNvPr>
          <p:cNvSpPr/>
          <p:nvPr/>
        </p:nvSpPr>
        <p:spPr>
          <a:xfrm>
            <a:off x="3495041" y="0"/>
            <a:ext cx="8696960" cy="6766561"/>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endParaRPr lang="es-ES" dirty="0"/>
          </a:p>
          <a:p>
            <a:pPr algn="just"/>
            <a:r>
              <a:rPr lang="es-ES" dirty="0"/>
              <a:t>🔹 </a:t>
            </a:r>
            <a:r>
              <a:rPr lang="es-ES" b="1" dirty="0">
                <a:solidFill>
                  <a:schemeClr val="tx1"/>
                </a:solidFill>
              </a:rPr>
              <a:t>Artículo 59(5)(b) APR – Concepto de "tercer país seguro"</a:t>
            </a:r>
          </a:p>
          <a:p>
            <a:pPr algn="just"/>
            <a:r>
              <a:rPr lang="es-ES" dirty="0"/>
              <a:t>Solo puede aplicarse si existe vínculo entre el solicitante y el país tercero que justifique razonablemente su traslado.</a:t>
            </a:r>
          </a:p>
          <a:p>
            <a:pPr algn="just"/>
            <a:endParaRPr lang="es-ES" dirty="0"/>
          </a:p>
          <a:p>
            <a:pPr algn="just"/>
            <a:r>
              <a:rPr lang="es-ES" dirty="0"/>
              <a:t>La propuesta de reforma permite aplicar el concepto de tercer país seguro en tres casos:</a:t>
            </a:r>
          </a:p>
          <a:p>
            <a:pPr algn="just"/>
            <a:r>
              <a:rPr lang="es-ES" dirty="0"/>
              <a:t>  1. Cuando exista un vínculo con el país tercero.</a:t>
            </a:r>
          </a:p>
          <a:p>
            <a:pPr algn="just"/>
            <a:r>
              <a:rPr lang="es-ES" dirty="0"/>
              <a:t>  2. Cuando el solicitante haya transitado por el país tercero.</a:t>
            </a:r>
          </a:p>
          <a:p>
            <a:pPr algn="just"/>
            <a:r>
              <a:rPr lang="es-ES" dirty="0"/>
              <a:t>  3. Cuando exista un acuerdo con el país tercero que obligue a examinar la solicitud, sin requerir vínculo ni tránsito.</a:t>
            </a:r>
          </a:p>
          <a:p>
            <a:pPr algn="just"/>
            <a:endParaRPr lang="es-ES" dirty="0"/>
          </a:p>
          <a:p>
            <a:pPr algn="just"/>
            <a:r>
              <a:rPr lang="es-ES" b="1" dirty="0">
                <a:solidFill>
                  <a:schemeClr val="tx1"/>
                </a:solidFill>
              </a:rPr>
              <a:t>Eliminación del requisito de vínculo si hay acuerdo con el tercer país.</a:t>
            </a:r>
          </a:p>
          <a:p>
            <a:pPr algn="just"/>
            <a:r>
              <a:rPr lang="es-ES" dirty="0"/>
              <a:t>Exclusión explícita: Esta </a:t>
            </a:r>
            <a:r>
              <a:rPr lang="es-ES" b="1" dirty="0"/>
              <a:t>opción no </a:t>
            </a:r>
            <a:r>
              <a:rPr lang="es-ES" dirty="0"/>
              <a:t>puede aplicarse </a:t>
            </a:r>
            <a:r>
              <a:rPr lang="es-ES" b="1" dirty="0"/>
              <a:t>a menores no acompañados</a:t>
            </a:r>
          </a:p>
          <a:p>
            <a:pPr algn="just"/>
            <a:endParaRPr lang="es-ES" dirty="0"/>
          </a:p>
          <a:p>
            <a:pPr algn="just"/>
            <a:r>
              <a:rPr lang="es-ES" dirty="0"/>
              <a:t>🔹 Artículo 68(3)(b) APR – Efecto suspensivo del recurso </a:t>
            </a:r>
            <a:r>
              <a:rPr lang="es-ES" dirty="0">
                <a:sym typeface="Wingdings" panose="05000000000000000000" pitchFamily="2" charset="2"/>
              </a:rPr>
              <a:t> </a:t>
            </a:r>
            <a:r>
              <a:rPr lang="es-ES" dirty="0"/>
              <a:t>Este artículo regula el derecho  a permanecer durante el recurso contra una decisión de inadmisibilidad, aunque, no hay derecho automático a permanecer cuando la inadmisibilidad se basa en:</a:t>
            </a:r>
          </a:p>
          <a:p>
            <a:pPr algn="just"/>
            <a:r>
              <a:rPr lang="es-ES" dirty="0"/>
              <a:t>  * País de primer asilo.</a:t>
            </a:r>
          </a:p>
          <a:p>
            <a:pPr algn="just"/>
            <a:r>
              <a:rPr lang="es-ES" dirty="0"/>
              <a:t>  * Programas de reubicación.</a:t>
            </a:r>
          </a:p>
          <a:p>
            <a:pPr algn="just"/>
            <a:r>
              <a:rPr lang="es-ES" dirty="0"/>
              <a:t>  * Decisión de retorno vigente.</a:t>
            </a:r>
          </a:p>
          <a:p>
            <a:pPr algn="just"/>
            <a:r>
              <a:rPr lang="es-ES" dirty="0"/>
              <a:t>  * Solicitudes posteriores sin nuevos elementos.</a:t>
            </a:r>
          </a:p>
          <a:p>
            <a:pPr algn="just"/>
            <a:endParaRPr lang="es-ES" b="1" dirty="0">
              <a:solidFill>
                <a:schemeClr val="tx1"/>
              </a:solidFill>
            </a:endParaRPr>
          </a:p>
          <a:p>
            <a:pPr algn="just"/>
            <a:r>
              <a:rPr lang="es-ES" b="1" dirty="0">
                <a:solidFill>
                  <a:schemeClr val="tx1"/>
                </a:solidFill>
              </a:rPr>
              <a:t>Propuesta de reforma </a:t>
            </a:r>
            <a:r>
              <a:rPr lang="es-ES" dirty="0"/>
              <a:t>añade las inadmisibilidades basadas en el concepto de tercer país seguro. Consecuencia: Se limita el efecto suspensivo automático del recurso**, aunque el solicitante puede  solicitarlo expresamente  si hay riesgo de Refoulement</a:t>
            </a:r>
          </a:p>
          <a:p>
            <a:pPr algn="just"/>
            <a:endParaRPr lang="es-ES" dirty="0"/>
          </a:p>
          <a:p>
            <a:pPr algn="just"/>
            <a:endParaRPr lang="es-ES" dirty="0"/>
          </a:p>
        </p:txBody>
      </p:sp>
    </p:spTree>
    <p:extLst>
      <p:ext uri="{BB962C8B-B14F-4D97-AF65-F5344CB8AC3E}">
        <p14:creationId xmlns:p14="http://schemas.microsoft.com/office/powerpoint/2010/main" val="1363916158"/>
      </p:ext>
    </p:extLst>
  </p:cSld>
  <p:clrMapOvr>
    <a:masterClrMapping/>
  </p:clrMapOvr>
</p:sld>
</file>

<file path=ppt/theme/theme1.xml><?xml version="1.0" encoding="utf-8"?>
<a:theme xmlns:a="http://schemas.openxmlformats.org/drawingml/2006/main" name="Marco">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TM03457475[[fn=Marco]]</Template>
  <TotalTime>9561</TotalTime>
  <Words>5607</Words>
  <Application>Microsoft Office PowerPoint</Application>
  <PresentationFormat>Panorámica</PresentationFormat>
  <Paragraphs>451</Paragraphs>
  <Slides>40</Slides>
  <Notes>7</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40</vt:i4>
      </vt:variant>
    </vt:vector>
  </HeadingPairs>
  <TitlesOfParts>
    <vt:vector size="51" baseType="lpstr">
      <vt:lpstr>Abadi</vt:lpstr>
      <vt:lpstr>Aptos</vt:lpstr>
      <vt:lpstr>Arial</vt:lpstr>
      <vt:lpstr>Calibri</vt:lpstr>
      <vt:lpstr>Corbel</vt:lpstr>
      <vt:lpstr>Courier New</vt:lpstr>
      <vt:lpstr>EUAlbertina</vt:lpstr>
      <vt:lpstr>Symbol</vt:lpstr>
      <vt:lpstr>Wingdings</vt:lpstr>
      <vt:lpstr>Wingdings 2</vt:lpstr>
      <vt:lpstr>Marco</vt:lpstr>
      <vt:lpstr>Presentación de PowerPoint</vt:lpstr>
      <vt:lpstr>Aplicación del Pacto de Migración y Asilo</vt:lpstr>
      <vt:lpstr>Presentación de PowerPoint</vt:lpstr>
      <vt:lpstr>Presentación de PowerPoint</vt:lpstr>
      <vt:lpstr>  PEMA   14.05.24 12.06.24  Implementación hasta12.06.26   </vt:lpstr>
      <vt:lpstr>PACTO UE ASILO Y MIGRACION  (14.05.24 12.06.24. Implementación hasta12.06.26)  </vt:lpstr>
      <vt:lpstr>Esquema</vt:lpstr>
      <vt:lpstr>Reglamento de triaje – 2024/1356 (UE)  por el que se introduce el triaje de nacionales de terceros países en las fronteras exteriores  </vt:lpstr>
      <vt:lpstr>Reglamento de triaje – 2</vt:lpstr>
      <vt:lpstr>Reglamento de triaje – 3</vt:lpstr>
      <vt:lpstr>Reglamento de triaje – 4</vt:lpstr>
      <vt:lpstr>Reglamento de triaje – 5</vt:lpstr>
      <vt:lpstr>Reglamento de triaje – 6</vt:lpstr>
      <vt:lpstr>Reglamento de triaje – 7</vt:lpstr>
      <vt:lpstr>Reglamento de triaje – 8</vt:lpstr>
      <vt:lpstr>Reglamento de triaje – 9</vt:lpstr>
      <vt:lpstr>Reglamento de Procedimiento de asilo</vt:lpstr>
      <vt:lpstr>Reglamento de Procedimiento de asilo</vt:lpstr>
      <vt:lpstr>Reglamento de Procedimiento de asilo - 1</vt:lpstr>
      <vt:lpstr>RPA - 2</vt:lpstr>
      <vt:lpstr>Reglamento de Procedimiento de asilo - 3</vt:lpstr>
      <vt:lpstr>RPA - 4</vt:lpstr>
      <vt:lpstr>RPA - 5</vt:lpstr>
      <vt:lpstr> RPA- 5 BIS</vt:lpstr>
      <vt:lpstr>RPA – 6</vt:lpstr>
      <vt:lpstr>RPA- 7</vt:lpstr>
      <vt:lpstr>RPA- 8</vt:lpstr>
      <vt:lpstr>RPA- 9</vt:lpstr>
      <vt:lpstr>RPA - 10</vt:lpstr>
      <vt:lpstr>RPA – 11</vt:lpstr>
      <vt:lpstr>Garantías menores  (artículo 25 RPA)</vt:lpstr>
      <vt:lpstr>Garantías menores artículo 25 y 26 RPA – (2)</vt:lpstr>
      <vt:lpstr>Reglamento de gestión del asilo y migración – RGAM - 1</vt:lpstr>
      <vt:lpstr>Reglamento de gestión del asilo y migración – RGAM - 2</vt:lpstr>
      <vt:lpstr>Reglamento de gestión del asilo y migración – RGAM - 3</vt:lpstr>
      <vt:lpstr>Reglamento de gestión del asilo y migración – RGAM - 4</vt:lpstr>
      <vt:lpstr>Reglamento de gestión del asilo y migración – RGAM - 5</vt:lpstr>
      <vt:lpstr>Reglamento de gestión del asilo y migración – RGAM - 6</vt:lpstr>
      <vt:lpstr>REGLAMENTO SOBRE PROCEDIMIENTO FRONTERIZO DE RETORNO, 2024/1348 </vt:lpstr>
      <vt:lpstr>Propuesta de reforma de artículos RPA – 3er país de origen – 20 de mayo 2025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Noemí Alarcón</dc:creator>
  <cp:lastModifiedBy>Noemí Alarcón</cp:lastModifiedBy>
  <cp:revision>40</cp:revision>
  <dcterms:created xsi:type="dcterms:W3CDTF">2024-10-14T16:26:37Z</dcterms:created>
  <dcterms:modified xsi:type="dcterms:W3CDTF">2026-09-23T16:37:40Z</dcterms:modified>
</cp:coreProperties>
</file>