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9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7449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3F133-098B-1E44-FC72-65CDEBDD1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41EF17-9EE9-F7AC-1CA7-A3E35DF6FB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43CECB-85C4-CE1A-9803-DB4BF045D6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491EA7-13A7-DF11-0E64-29D4478920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605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320"/>
            <a:ext cx="12192000" cy="6858000"/>
          </a:xfrm>
          <a:prstGeom prst="rect">
            <a:avLst/>
          </a:prstGeom>
          <a:gradFill rotWithShape="1">
            <a:gsLst>
              <a:gs pos="0">
                <a:srgbClr val="1B2A41"/>
              </a:gs>
              <a:gs pos="55000">
                <a:srgbClr val="23324C"/>
              </a:gs>
              <a:gs pos="100000">
                <a:srgbClr val="1B2A41"/>
              </a:gs>
            </a:gsLst>
            <a:lin ang="420000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100" normalizeH="0" baseline="0" noProof="0" dirty="0">
                <a:ln>
                  <a:noFill/>
                </a:ln>
                <a:solidFill>
                  <a:srgbClr val="D98B90"/>
                </a:solidFill>
                <a:effectLst/>
                <a:uLnTx/>
                <a:uFillTx/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CURSO DE EXTRANJERÍA PARA EL TURNO DE OFICIO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1203920"/>
            <a:ext cx="10883392" cy="19532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1" i="0" u="none" strike="noStrike" kern="1200" cap="none" spc="0" normalizeH="0" baseline="0" noProof="0" dirty="0" err="1">
                <a:ln>
                  <a:noFill/>
                </a:ln>
                <a:solidFill>
                  <a:srgbClr val="F7F5F0"/>
                </a:solidFill>
                <a:effectLst/>
                <a:uLnTx/>
                <a:uFillTx/>
                <a:latin typeface="Source Serif 4" pitchFamily="34" charset="0"/>
                <a:ea typeface="Source Serif 4" pitchFamily="34" charset="-122"/>
                <a:cs typeface="+mn-cs"/>
              </a:rPr>
              <a:t>Jurisprudencia</a:t>
            </a:r>
            <a:r>
              <a:rPr kumimoji="0" lang="en-US" sz="4600" b="1" i="0" u="none" strike="noStrike" kern="1200" cap="none" spc="0" normalizeH="0" baseline="0" noProof="0" dirty="0">
                <a:ln>
                  <a:noFill/>
                </a:ln>
                <a:solidFill>
                  <a:srgbClr val="F7F5F0"/>
                </a:solidFill>
                <a:effectLst/>
                <a:uLnTx/>
                <a:uFillTx/>
                <a:latin typeface="Source Serif 4" pitchFamily="34" charset="0"/>
                <a:ea typeface="Source Serif 4" pitchFamily="34" charset="-122"/>
                <a:cs typeface="+mn-cs"/>
              </a:rPr>
              <a:t> </a:t>
            </a:r>
            <a:r>
              <a:rPr kumimoji="0" lang="en-US" sz="4600" b="1" i="0" u="none" strike="noStrike" kern="1200" cap="none" spc="0" normalizeH="0" baseline="0" noProof="0" dirty="0" err="1">
                <a:ln>
                  <a:noFill/>
                </a:ln>
                <a:solidFill>
                  <a:srgbClr val="F7F5F0"/>
                </a:solidFill>
                <a:effectLst/>
                <a:uLnTx/>
                <a:uFillTx/>
                <a:latin typeface="Source Serif 4" pitchFamily="34" charset="0"/>
                <a:ea typeface="Source Serif 4" pitchFamily="34" charset="-122"/>
                <a:cs typeface="+mn-cs"/>
              </a:rPr>
              <a:t>reciente</a:t>
            </a:r>
            <a:r>
              <a:rPr kumimoji="0" lang="en-US" sz="4600" b="1" i="0" u="none" strike="noStrike" kern="1200" cap="none" spc="0" normalizeH="0" baseline="0" noProof="0" dirty="0">
                <a:ln>
                  <a:noFill/>
                </a:ln>
                <a:solidFill>
                  <a:srgbClr val="F7F5F0"/>
                </a:solidFill>
                <a:effectLst/>
                <a:uLnTx/>
                <a:uFillTx/>
                <a:latin typeface="Source Serif 4" pitchFamily="34" charset="0"/>
                <a:ea typeface="Source Serif 4" pitchFamily="34" charset="-122"/>
                <a:cs typeface="+mn-cs"/>
              </a:rPr>
              <a:t> </a:t>
            </a:r>
            <a:r>
              <a:rPr kumimoji="0" lang="en-US" sz="4600" b="1" i="0" u="none" strike="noStrike" kern="1200" cap="none" spc="0" normalizeH="0" baseline="0" noProof="0" dirty="0" err="1">
                <a:ln>
                  <a:noFill/>
                </a:ln>
                <a:solidFill>
                  <a:srgbClr val="F7F5F0"/>
                </a:solidFill>
                <a:effectLst/>
                <a:uLnTx/>
                <a:uFillTx/>
                <a:latin typeface="Source Serif 4" pitchFamily="34" charset="0"/>
                <a:ea typeface="Source Serif 4" pitchFamily="34" charset="-122"/>
                <a:cs typeface="+mn-cs"/>
              </a:rPr>
              <a:t>sobre</a:t>
            </a:r>
            <a:r>
              <a:rPr kumimoji="0" lang="en-US" sz="4600" b="1" i="0" u="none" strike="noStrike" kern="1200" cap="none" spc="0" normalizeH="0" baseline="0" noProof="0" dirty="0">
                <a:ln>
                  <a:noFill/>
                </a:ln>
                <a:solidFill>
                  <a:srgbClr val="F7F5F0"/>
                </a:solidFill>
                <a:effectLst/>
                <a:uLnTx/>
                <a:uFillTx/>
                <a:latin typeface="Source Serif 4" pitchFamily="34" charset="0"/>
                <a:ea typeface="Source Serif 4" pitchFamily="34" charset="-122"/>
                <a:cs typeface="+mn-cs"/>
              </a:rPr>
              <a:t> </a:t>
            </a:r>
            <a:r>
              <a:rPr kumimoji="0" lang="en-US" sz="4600" b="1" i="0" u="none" strike="noStrike" kern="1200" cap="none" spc="0" normalizeH="0" baseline="0" noProof="0" dirty="0" err="1">
                <a:ln>
                  <a:noFill/>
                </a:ln>
                <a:solidFill>
                  <a:srgbClr val="F7F5F0"/>
                </a:solidFill>
                <a:effectLst/>
                <a:uLnTx/>
                <a:uFillTx/>
                <a:latin typeface="Source Serif 4" pitchFamily="34" charset="0"/>
                <a:ea typeface="Source Serif 4" pitchFamily="34" charset="-122"/>
                <a:cs typeface="+mn-cs"/>
              </a:rPr>
              <a:t>procedimientos</a:t>
            </a:r>
            <a:r>
              <a:rPr kumimoji="0" lang="en-US" sz="4600" b="1" i="0" u="none" strike="noStrike" kern="1200" cap="none" spc="0" normalizeH="0" baseline="0" noProof="0" dirty="0">
                <a:ln>
                  <a:noFill/>
                </a:ln>
                <a:solidFill>
                  <a:srgbClr val="F7F5F0"/>
                </a:solidFill>
                <a:effectLst/>
                <a:uLnTx/>
                <a:uFillTx/>
                <a:latin typeface="Source Serif 4" pitchFamily="34" charset="0"/>
                <a:ea typeface="Source Serif 4" pitchFamily="34" charset="-122"/>
                <a:cs typeface="+mn-cs"/>
              </a:rPr>
              <a:t> de </a:t>
            </a:r>
            <a:r>
              <a:rPr kumimoji="0" lang="en-US" sz="4600" b="1" i="0" u="none" strike="noStrike" kern="1200" cap="none" spc="0" normalizeH="0" baseline="0" noProof="0" dirty="0" err="1">
                <a:ln>
                  <a:noFill/>
                </a:ln>
                <a:solidFill>
                  <a:srgbClr val="F7F5F0"/>
                </a:solidFill>
                <a:effectLst/>
                <a:uLnTx/>
                <a:uFillTx/>
                <a:latin typeface="Source Serif 4" pitchFamily="34" charset="0"/>
                <a:ea typeface="Source Serif 4" pitchFamily="34" charset="-122"/>
                <a:cs typeface="+mn-cs"/>
              </a:rPr>
              <a:t>expulsión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812800" y="3309541"/>
            <a:ext cx="1088339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C7CEDB"/>
                </a:solidFill>
                <a:effectLst/>
                <a:uLnTx/>
                <a:uFillTx/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Régimen sancionador, medidas cautelares y la jurisprudencia del Tribunal Supremo, el Tribunal Constitucional, el TEDH y el TJUE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9154161" y="5412800"/>
            <a:ext cx="2225040" cy="794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CEDB"/>
                </a:solidFill>
                <a:effectLst/>
                <a:uLnTx/>
                <a:uFillTx/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22 de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7CEDB"/>
                </a:solidFill>
                <a:effectLst/>
                <a:uLnTx/>
                <a:uFillTx/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septiembre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CEDB"/>
                </a:solidFill>
                <a:effectLst/>
                <a:uLnTx/>
                <a:uFillTx/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2026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Índice de la sesión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815975" y="1482725"/>
            <a:ext cx="3414183" cy="1078442"/>
          </a:xfrm>
          <a:prstGeom prst="roundRect">
            <a:avLst>
              <a:gd name="adj" fmla="val 9127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1020233" y="1686984"/>
            <a:ext cx="3095837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20233" y="1928284"/>
            <a:ext cx="3095837" cy="2397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b="1" dirty="0">
                <a:solidFill>
                  <a:srgbClr val="1B2A4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Medidas cautelares y cautelarísimas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4388908" y="1482725"/>
            <a:ext cx="3414183" cy="1078442"/>
          </a:xfrm>
          <a:prstGeom prst="roundRect">
            <a:avLst>
              <a:gd name="adj" fmla="val 9127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4593167" y="1686984"/>
            <a:ext cx="3095837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II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93167" y="1928284"/>
            <a:ext cx="3095837" cy="2397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b="1" dirty="0">
                <a:solidFill>
                  <a:srgbClr val="1B2A4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Régimen sancionador en extranjería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7961842" y="1482725"/>
            <a:ext cx="3414183" cy="1078442"/>
          </a:xfrm>
          <a:prstGeom prst="roundRect">
            <a:avLst>
              <a:gd name="adj" fmla="val 9127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8166100" y="1686984"/>
            <a:ext cx="3095837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III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8166100" y="1928284"/>
            <a:ext cx="3095837" cy="4540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b="1" dirty="0">
                <a:solidFill>
                  <a:srgbClr val="1B2A4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sanción de expulsión y la Directiva de retorno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815975" y="2719917"/>
            <a:ext cx="3414183" cy="1078442"/>
          </a:xfrm>
          <a:prstGeom prst="roundRect">
            <a:avLst>
              <a:gd name="adj" fmla="val 9127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1020233" y="2924175"/>
            <a:ext cx="3095837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IV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1020233" y="3165475"/>
            <a:ext cx="3095837" cy="2397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b="1" dirty="0">
                <a:solidFill>
                  <a:srgbClr val="1B2A4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El juicio de proporcionalidad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4388908" y="2719917"/>
            <a:ext cx="3414183" cy="1078442"/>
          </a:xfrm>
          <a:prstGeom prst="roundRect">
            <a:avLst>
              <a:gd name="adj" fmla="val 9127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/>
          <p:nvPr/>
        </p:nvSpPr>
        <p:spPr>
          <a:xfrm>
            <a:off x="4593167" y="2924175"/>
            <a:ext cx="3095837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V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593167" y="3165475"/>
            <a:ext cx="3095837" cy="4540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b="1" dirty="0">
                <a:solidFill>
                  <a:srgbClr val="1B2A4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Expulsión por condena penal (art. 57.2 LOEX)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7961842" y="2719917"/>
            <a:ext cx="3414183" cy="1078442"/>
          </a:xfrm>
          <a:prstGeom prst="roundRect">
            <a:avLst>
              <a:gd name="adj" fmla="val 9127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9" name="Text 17"/>
          <p:cNvSpPr/>
          <p:nvPr/>
        </p:nvSpPr>
        <p:spPr>
          <a:xfrm>
            <a:off x="8166100" y="2924175"/>
            <a:ext cx="3095837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VI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8166100" y="3165475"/>
            <a:ext cx="3095837" cy="2397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b="1" dirty="0">
                <a:solidFill>
                  <a:srgbClr val="1B2A4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Residentes de larga duración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815975" y="3957109"/>
            <a:ext cx="3414183" cy="1078442"/>
          </a:xfrm>
          <a:prstGeom prst="roundRect">
            <a:avLst>
              <a:gd name="adj" fmla="val 9127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Text 20"/>
          <p:cNvSpPr/>
          <p:nvPr/>
        </p:nvSpPr>
        <p:spPr>
          <a:xfrm>
            <a:off x="1020233" y="4161367"/>
            <a:ext cx="3095837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VII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0233" y="4402667"/>
            <a:ext cx="3095837" cy="2397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b="1" dirty="0">
                <a:solidFill>
                  <a:srgbClr val="1B2A4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Vida privada y familiar (art. 8 CEDH)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4388908" y="3957109"/>
            <a:ext cx="3414183" cy="1078442"/>
          </a:xfrm>
          <a:prstGeom prst="roundRect">
            <a:avLst>
              <a:gd name="adj" fmla="val 9127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 23"/>
          <p:cNvSpPr/>
          <p:nvPr/>
        </p:nvSpPr>
        <p:spPr>
          <a:xfrm>
            <a:off x="4593167" y="4161367"/>
            <a:ext cx="3095837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VIII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593167" y="4402667"/>
            <a:ext cx="3095837" cy="2397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b="1" dirty="0">
                <a:solidFill>
                  <a:srgbClr val="1B2A4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Protección internacional y expulsión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7961842" y="3957109"/>
            <a:ext cx="3414183" cy="1078442"/>
          </a:xfrm>
          <a:prstGeom prst="roundRect">
            <a:avLst>
              <a:gd name="adj" fmla="val 9127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8" name="Text 26"/>
          <p:cNvSpPr/>
          <p:nvPr/>
        </p:nvSpPr>
        <p:spPr>
          <a:xfrm>
            <a:off x="8166100" y="4161367"/>
            <a:ext cx="3095837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IX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8166100" y="4402667"/>
            <a:ext cx="3095837" cy="4540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350" b="1" dirty="0">
                <a:solidFill>
                  <a:srgbClr val="1B2A4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Régimen especial de ciudadanos UE/EEE</a:t>
            </a:r>
            <a:endParaRPr lang="en-US" sz="1350" dirty="0"/>
          </a:p>
        </p:txBody>
      </p:sp>
      <p:sp>
        <p:nvSpPr>
          <p:cNvPr id="30" name="Text 28"/>
          <p:cNvSpPr/>
          <p:nvPr/>
        </p:nvSpPr>
        <p:spPr>
          <a:xfrm>
            <a:off x="812800" y="6273800"/>
            <a:ext cx="236296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dirty="0">
                <a:solidFill>
                  <a:srgbClr val="8A8F9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Contencioso-administrativo · Extranjería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2A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815630"/>
            <a:ext cx="7979410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800" y="3204237"/>
            <a:ext cx="797941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F7F5F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Medidas cautelares y cautelarísimas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3811257"/>
            <a:ext cx="797941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C7CED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El control jurisdiccional urgente de la expulsión: arts. 129 y 135 LJCA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972550" y="2228850"/>
            <a:ext cx="2400300" cy="2400300"/>
          </a:xfrm>
          <a:prstGeom prst="roundRect">
            <a:avLst>
              <a:gd name="adj" fmla="val 50000"/>
            </a:avLst>
          </a:prstGeom>
          <a:solidFill>
            <a:srgbClr val="FFFFFF">
              <a:alpha val="4000"/>
            </a:srgbClr>
          </a:solidFill>
          <a:ln w="12700">
            <a:solidFill>
              <a:srgbClr val="D98B90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6" name="Image 0" descr="Mazo de juez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474200" y="2730500"/>
            <a:ext cx="1397000" cy="139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 · MEDIDAS CAUTELARES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28"/>
            <a:ext cx="10883392" cy="43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20"/>
              </a:lnSpc>
              <a:buNone/>
            </a:pPr>
            <a:r>
              <a:rPr lang="en-US" sz="28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Medidas cautelarísimas — art. 135 LJCA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15975" y="1674417"/>
            <a:ext cx="5408083" cy="2365110"/>
          </a:xfrm>
          <a:prstGeom prst="roundRect">
            <a:avLst>
              <a:gd name="adj" fmla="val 2363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1045633" y="1904074"/>
            <a:ext cx="5097230" cy="2235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Procedimiento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45633" y="2203782"/>
            <a:ext cx="5097230" cy="15718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ts val="1740"/>
              </a:lnSpc>
              <a:buSzPct val="100000"/>
              <a:buChar char="•"/>
            </a:pPr>
            <a:r>
              <a:rPr lang="en-US" sz="12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Circunstancias de especial urgencia: el juez resuelve por auto en el plazo de </a:t>
            </a:r>
            <a:r>
              <a:rPr lang="en-US" sz="1200" b="1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dos días</a:t>
            </a:r>
            <a:r>
              <a:rPr lang="en-US" sz="12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sin oír a la parte contraria</a:t>
            </a:r>
            <a:endParaRPr lang="en-US" sz="1200" dirty="0"/>
          </a:p>
          <a:p>
            <a:pPr marL="342900" indent="-342900" algn="l">
              <a:lnSpc>
                <a:spcPts val="1740"/>
              </a:lnSpc>
              <a:buSzPct val="100000"/>
              <a:buChar char="•"/>
            </a:pPr>
            <a:r>
              <a:rPr lang="en-US" sz="12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 la misma resolución: audiencia a la contraria (tres días) o comparecencia en igual plazo</a:t>
            </a:r>
            <a:endParaRPr lang="en-US" sz="1200" dirty="0"/>
          </a:p>
          <a:p>
            <a:pPr marL="342900" indent="-342900" algn="l">
              <a:lnSpc>
                <a:spcPts val="1740"/>
              </a:lnSpc>
              <a:buSzPct val="100000"/>
              <a:buChar char="•"/>
            </a:pPr>
            <a:r>
              <a:rPr lang="en-US" sz="12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El auto que aprecia la especial urgencia </a:t>
            </a:r>
            <a:r>
              <a:rPr lang="en-US" sz="1200" b="1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no admite recurso alguno</a:t>
            </a:r>
            <a:endParaRPr lang="en-US" sz="1200" dirty="0"/>
          </a:p>
          <a:p>
            <a:pPr marL="342900" indent="-342900" algn="l">
              <a:lnSpc>
                <a:spcPts val="1740"/>
              </a:lnSpc>
              <a:buSzPct val="100000"/>
              <a:buChar char="•"/>
            </a:pPr>
            <a:r>
              <a:rPr lang="en-US" sz="12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Si no se aprecia la urgencia: se tramita el incidente cautelar ordinario del art. 131 LJCA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427258" y="1577909"/>
            <a:ext cx="4948767" cy="1111118"/>
          </a:xfrm>
          <a:prstGeom prst="roundRect">
            <a:avLst>
              <a:gd name="adj" fmla="val 9144"/>
            </a:avLst>
          </a:prstGeom>
          <a:solidFill>
            <a:srgbClr val="1B2A41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6633634" y="1874441"/>
            <a:ext cx="4678638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 err="1">
                <a:solidFill>
                  <a:srgbClr val="D98B90"/>
                </a:solidFill>
                <a:latin typeface="IBM Plex Sans" pitchFamily="34" charset="0"/>
              </a:rPr>
              <a:t>Supuestos</a:t>
            </a:r>
            <a:r>
              <a:rPr lang="en-US" sz="1200" b="1" dirty="0">
                <a:solidFill>
                  <a:srgbClr val="D98B90"/>
                </a:solidFill>
                <a:latin typeface="IBM Plex Sans" pitchFamily="34" charset="0"/>
              </a:rPr>
              <a:t>: 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569881" y="2015827"/>
            <a:ext cx="4678638" cy="8525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Razones de urgencia acreditadas: vuelo señalado por la Policía Nacional o ingreso </a:t>
            </a:r>
            <a:r>
              <a:rPr lang="en-US" sz="1300" dirty="0" err="1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</a:t>
            </a:r>
            <a:r>
              <a:rPr lang="en-US" sz="130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CIES</a:t>
            </a:r>
          </a:p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AUTO AN 17-09-2026</a:t>
            </a:r>
          </a:p>
          <a:p>
            <a:pPr marL="0" indent="0" algn="l">
              <a:lnSpc>
                <a:spcPts val="1755"/>
              </a:lnSpc>
              <a:buNone/>
            </a:pPr>
            <a:endParaRPr lang="en-US" sz="1300" dirty="0">
              <a:solidFill>
                <a:srgbClr val="F7F5F0"/>
              </a:solidFill>
              <a:latin typeface="IBM Plex Sans" pitchFamily="34" charset="0"/>
              <a:ea typeface="IBM Plex Sans" pitchFamily="34" charset="-122"/>
              <a:cs typeface="IBM Plex Sans" pitchFamily="34" charset="-120"/>
            </a:endParaRPr>
          </a:p>
          <a:p>
            <a:pPr marL="0" indent="0" algn="l">
              <a:lnSpc>
                <a:spcPts val="1755"/>
              </a:lnSpc>
              <a:buNone/>
            </a:pPr>
            <a:endParaRPr lang="en-US" sz="1300" dirty="0">
              <a:solidFill>
                <a:srgbClr val="F7F5F0"/>
              </a:solidFill>
              <a:latin typeface="IBM Plex Sans" pitchFamily="34" charset="0"/>
            </a:endParaRPr>
          </a:p>
          <a:p>
            <a:pPr marL="0" indent="0" algn="l">
              <a:lnSpc>
                <a:spcPts val="1755"/>
              </a:lnSpc>
              <a:buNone/>
            </a:pPr>
            <a:endParaRPr lang="en-US" sz="1300" dirty="0">
              <a:solidFill>
                <a:srgbClr val="F7F5F0"/>
              </a:solidFill>
              <a:latin typeface="IBM Plex Sans" pitchFamily="34" charset="0"/>
            </a:endParaRPr>
          </a:p>
          <a:p>
            <a:pPr marL="0" indent="0" algn="l">
              <a:lnSpc>
                <a:spcPts val="1755"/>
              </a:lnSpc>
              <a:buNone/>
            </a:pPr>
            <a:endParaRPr lang="en-US" sz="1300" dirty="0">
              <a:solidFill>
                <a:srgbClr val="F7F5F0"/>
              </a:solidFill>
              <a:latin typeface="IBM Plex Sans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224058" y="3025046"/>
            <a:ext cx="4948767" cy="1311014"/>
          </a:xfrm>
          <a:prstGeom prst="roundRect">
            <a:avLst>
              <a:gd name="adj" fmla="val 7922"/>
            </a:avLst>
          </a:prstGeom>
          <a:solidFill>
            <a:srgbClr val="F1DED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6633634" y="3137959"/>
            <a:ext cx="4678638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Menores de edad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633634" y="3396986"/>
            <a:ext cx="4678638" cy="642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5C1E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 extranjería, asilo y refugio, cuando resulte afectado un menor, el órgano judicial oirá previamente al Ministerio Fiscal antes de dictar el auto (art. 135.2 LJCA)</a:t>
            </a:r>
          </a:p>
          <a:p>
            <a:pPr marL="0" indent="0" algn="l">
              <a:lnSpc>
                <a:spcPts val="1620"/>
              </a:lnSpc>
              <a:buNone/>
            </a:pP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4D605B-7BC7-3973-A04C-B643900A8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70FC97C-F8B8-7F57-C382-1E22EFF39149}"/>
              </a:ext>
            </a:extLst>
          </p:cNvPr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 · MEDIDAS CAUTELARES</a:t>
            </a:r>
            <a:endParaRPr lang="en-US" sz="11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74E77D1-16A6-3C7C-4284-B8F56740AAEB}"/>
              </a:ext>
            </a:extLst>
          </p:cNvPr>
          <p:cNvSpPr/>
          <p:nvPr/>
        </p:nvSpPr>
        <p:spPr>
          <a:xfrm>
            <a:off x="812800" y="1059128"/>
            <a:ext cx="10883392" cy="43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20"/>
              </a:lnSpc>
              <a:buNone/>
            </a:pPr>
            <a:r>
              <a:rPr lang="en-US" sz="28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</a:rPr>
              <a:t>AUTO AUDIENCIA NACIONAL 17/09/2026</a:t>
            </a:r>
            <a:endParaRPr lang="en-US" sz="28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409683F2-060A-B942-3A1B-FDF3E052B179}"/>
              </a:ext>
            </a:extLst>
          </p:cNvPr>
          <p:cNvSpPr/>
          <p:nvPr/>
        </p:nvSpPr>
        <p:spPr>
          <a:xfrm>
            <a:off x="559860" y="1807172"/>
            <a:ext cx="5408083" cy="4238028"/>
          </a:xfrm>
          <a:prstGeom prst="roundRect">
            <a:avLst>
              <a:gd name="adj" fmla="val 2363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pPr algn="just"/>
            <a:r>
              <a:rPr lang="es-ES" sz="1400" b="1" dirty="0"/>
              <a:t>AUDIENCIA NACIONAL</a:t>
            </a:r>
            <a:r>
              <a:rPr lang="es-ES" sz="1400" dirty="0"/>
              <a:t>: la resolución del Ministro de Transportes y Movilidad Sostenible que se recurre, se limita a la autorización temporal para la ocupación de una superficie de 16.000 m² de dominio público portuario, solicitada por la Secretaría de Estado de Migraciones del Ministerio de Inclusión, Seguridad Social y Migraciones para la instalación temporal de los elementos necesarios para el desarrollo de las funciones legalmente atribuidas a la Dirección General de Atención Humanitaria y del Sistema de Acogida de Protección Internacional. En dicha resolución, previo informe favorable a la autorización de ocupación temporal por parte de Puertos del Estado, no se hace pronunciamiento alguno sobre las concretas condiciones en que se va a prestar la atención humanitaria ni sobre las condiciones de prestación de servicios por parte de los agentes policiales.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D5462D2-FA4F-4FD3-333D-C181B61872C0}"/>
              </a:ext>
            </a:extLst>
          </p:cNvPr>
          <p:cNvSpPr/>
          <p:nvPr/>
        </p:nvSpPr>
        <p:spPr>
          <a:xfrm>
            <a:off x="1045633" y="1904074"/>
            <a:ext cx="5097230" cy="2235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endParaRPr lang="en-US" sz="13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30D719E-0A05-5F66-C980-EFC08EF49A97}"/>
              </a:ext>
            </a:extLst>
          </p:cNvPr>
          <p:cNvSpPr/>
          <p:nvPr/>
        </p:nvSpPr>
        <p:spPr>
          <a:xfrm>
            <a:off x="1045633" y="2203782"/>
            <a:ext cx="5097230" cy="15718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ts val="1740"/>
              </a:lnSpc>
              <a:buSzPct val="100000"/>
              <a:buChar char="•"/>
            </a:pPr>
            <a:endParaRPr lang="en-US" sz="12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0F8D2D2F-BE5E-CE6A-F2AC-1038A010041C}"/>
              </a:ext>
            </a:extLst>
          </p:cNvPr>
          <p:cNvSpPr/>
          <p:nvPr/>
        </p:nvSpPr>
        <p:spPr>
          <a:xfrm>
            <a:off x="6569881" y="2015827"/>
            <a:ext cx="4678638" cy="8525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endParaRPr lang="en-US" sz="1300" dirty="0">
              <a:solidFill>
                <a:srgbClr val="F7F5F0"/>
              </a:solidFill>
              <a:latin typeface="IBM Plex Sans" pitchFamily="34" charset="0"/>
              <a:ea typeface="IBM Plex Sans" pitchFamily="34" charset="-122"/>
              <a:cs typeface="IBM Plex Sans" pitchFamily="34" charset="-120"/>
            </a:endParaRPr>
          </a:p>
          <a:p>
            <a:pPr marL="0" indent="0" algn="l">
              <a:lnSpc>
                <a:spcPts val="1755"/>
              </a:lnSpc>
              <a:buNone/>
            </a:pPr>
            <a:endParaRPr lang="en-US" sz="1300" dirty="0">
              <a:solidFill>
                <a:srgbClr val="F7F5F0"/>
              </a:solidFill>
              <a:latin typeface="IBM Plex Sans" pitchFamily="34" charset="0"/>
            </a:endParaRPr>
          </a:p>
          <a:p>
            <a:pPr marL="0" indent="0" algn="l">
              <a:lnSpc>
                <a:spcPts val="1755"/>
              </a:lnSpc>
              <a:buNone/>
            </a:pPr>
            <a:endParaRPr lang="en-US" sz="1300" dirty="0">
              <a:solidFill>
                <a:srgbClr val="F7F5F0"/>
              </a:solidFill>
              <a:latin typeface="IBM Plex Sans" pitchFamily="34" charset="0"/>
            </a:endParaRPr>
          </a:p>
          <a:p>
            <a:pPr marL="0" indent="0" algn="l">
              <a:lnSpc>
                <a:spcPts val="1755"/>
              </a:lnSpc>
              <a:buNone/>
            </a:pPr>
            <a:endParaRPr lang="en-US" sz="1300" dirty="0">
              <a:solidFill>
                <a:srgbClr val="F7F5F0"/>
              </a:solidFill>
              <a:latin typeface="IBM Plex Sans" pitchFamily="34" charset="0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BD06B729-5B33-4300-5BC4-A4C9E4D11653}"/>
              </a:ext>
            </a:extLst>
          </p:cNvPr>
          <p:cNvSpPr/>
          <p:nvPr/>
        </p:nvSpPr>
        <p:spPr>
          <a:xfrm>
            <a:off x="6096000" y="1809150"/>
            <a:ext cx="4948767" cy="2363131"/>
          </a:xfrm>
          <a:prstGeom prst="roundRect">
            <a:avLst>
              <a:gd name="adj" fmla="val 7922"/>
            </a:avLst>
          </a:prstGeom>
          <a:solidFill>
            <a:srgbClr val="F1DEDD"/>
          </a:solidFill>
          <a:ln/>
        </p:spPr>
        <p:txBody>
          <a:bodyPr/>
          <a:lstStyle/>
          <a:p>
            <a:r>
              <a:rPr lang="es-ES" dirty="0"/>
              <a:t>No acceder a la medida cautelarísima solicitada por la representación</a:t>
            </a:r>
          </a:p>
          <a:p>
            <a:r>
              <a:rPr lang="es-ES" dirty="0"/>
              <a:t>procesal del SINDICATO UNIFICADO DE POLICÍA, SUP.</a:t>
            </a: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ADA00F4B-3A60-58AF-323B-84ED69E422F6}"/>
              </a:ext>
            </a:extLst>
          </p:cNvPr>
          <p:cNvSpPr/>
          <p:nvPr/>
        </p:nvSpPr>
        <p:spPr>
          <a:xfrm>
            <a:off x="6633634" y="3137959"/>
            <a:ext cx="4678638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40"/>
              </a:lnSpc>
              <a:buNone/>
            </a:pPr>
            <a:endParaRPr lang="en-US" sz="12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0908E0BE-C4BC-ED64-2AD2-3E39F31DB270}"/>
              </a:ext>
            </a:extLst>
          </p:cNvPr>
          <p:cNvSpPr/>
          <p:nvPr/>
        </p:nvSpPr>
        <p:spPr>
          <a:xfrm>
            <a:off x="6633634" y="3396986"/>
            <a:ext cx="4678638" cy="642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2457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 · MEDIDAS CAUTELARES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29"/>
            <a:ext cx="10883392" cy="43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20"/>
              </a:lnSpc>
              <a:buNone/>
            </a:pPr>
            <a:r>
              <a:rPr lang="en-US" sz="28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Medidas cautelares ordinarias — art. 129 LJCA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15975" y="1674416"/>
            <a:ext cx="5175250" cy="4164409"/>
          </a:xfrm>
          <a:prstGeom prst="roundRect">
            <a:avLst>
              <a:gd name="adj" fmla="val 2363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1045633" y="1904076"/>
            <a:ext cx="4857411" cy="2235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Apartado 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45633" y="2203782"/>
            <a:ext cx="4857411" cy="7435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Los interesados podrán solicitar, </a:t>
            </a:r>
            <a:r>
              <a:rPr lang="en-US" sz="1300" b="1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 cualquier estado del proceso</a:t>
            </a:r>
            <a:r>
              <a:rPr lang="en-US" sz="13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la adopción de cuantas medidas aseguren la efectividad de la sentencia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00775" y="1674416"/>
            <a:ext cx="5175250" cy="4164409"/>
          </a:xfrm>
          <a:prstGeom prst="roundRect">
            <a:avLst>
              <a:gd name="adj" fmla="val 2363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6430433" y="1904076"/>
            <a:ext cx="4857411" cy="2235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Apartado 2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430433" y="2203782"/>
            <a:ext cx="4857411" cy="7435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Si se impugna una disposición general y se solicita la suspensión de los preceptos impugnados, la petición debe efectuarse </a:t>
            </a:r>
            <a:r>
              <a:rPr lang="en-US" sz="1300" b="1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 el escrito de interposición o en la demanda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B2A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815630"/>
            <a:ext cx="7979410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II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800" y="3204239"/>
            <a:ext cx="797941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F7F5F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Régimen sancionador en extranjería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3811259"/>
            <a:ext cx="797941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C7CED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Principios, procedimientos e infracciones: multa y expulsión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972550" y="2228850"/>
            <a:ext cx="2400300" cy="2400300"/>
          </a:xfrm>
          <a:prstGeom prst="roundRect">
            <a:avLst>
              <a:gd name="adj" fmla="val 50000"/>
            </a:avLst>
          </a:prstGeom>
          <a:solidFill>
            <a:srgbClr val="FFFFFF">
              <a:alpha val="4000"/>
            </a:srgbClr>
          </a:solidFill>
          <a:ln w="12700">
            <a:solidFill>
              <a:srgbClr val="D98B90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6" name="Image 0" descr="Boo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37700" y="2794000"/>
            <a:ext cx="1270000" cy="1270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II · RÉGIMEN SANCIONADOR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29"/>
            <a:ext cx="10883392" cy="419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05"/>
              </a:lnSpc>
              <a:buNone/>
            </a:pPr>
            <a:r>
              <a:rPr lang="en-US" sz="27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Principios de la potestad sancionadora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812800" y="1504224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Título III LOEX, en conexión con la LPAC, la LRJSP y el art. 50 LOEX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15975" y="1898520"/>
            <a:ext cx="5200650" cy="993246"/>
          </a:xfrm>
          <a:prstGeom prst="roundRect">
            <a:avLst>
              <a:gd name="adj" fmla="val 9909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994833" y="2077377"/>
            <a:ext cx="4988221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Legalidad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994833" y="2318677"/>
            <a:ext cx="4988221" cy="4196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53"/>
              </a:lnSpc>
              <a:buNone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Art. 25 CE y 25 LRJSP: exige rango de ley y predeterminación normativa de la conducta (arts. 52-54 LOEX)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175375" y="1898520"/>
            <a:ext cx="5200650" cy="993246"/>
          </a:xfrm>
          <a:prstGeom prst="roundRect">
            <a:avLst>
              <a:gd name="adj" fmla="val 9909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6354233" y="2077377"/>
            <a:ext cx="4988221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Irretroactividad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6354233" y="2318677"/>
            <a:ext cx="4988221" cy="4196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53"/>
              </a:lnSpc>
              <a:buNone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Arts. 9.3 y 25.1 CE, 26 LRJSP: aplica la norma vigente al hecho, salvo retroactividad favorable (art. 2.2 CP)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15975" y="3050515"/>
            <a:ext cx="5200650" cy="993246"/>
          </a:xfrm>
          <a:prstGeom prst="roundRect">
            <a:avLst>
              <a:gd name="adj" fmla="val 9909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Text 10"/>
          <p:cNvSpPr/>
          <p:nvPr/>
        </p:nvSpPr>
        <p:spPr>
          <a:xfrm>
            <a:off x="994833" y="3229372"/>
            <a:ext cx="4988221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Tipicidad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994833" y="3470672"/>
            <a:ext cx="4988221" cy="4196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53"/>
              </a:lnSpc>
              <a:buNone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Art. 25.1 CE y 27 LRJSP: el acto debe estar tipificado y la sanción, delimitada por ley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175375" y="3050515"/>
            <a:ext cx="5200650" cy="993246"/>
          </a:xfrm>
          <a:prstGeom prst="roundRect">
            <a:avLst>
              <a:gd name="adj" fmla="val 9909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Text 13"/>
          <p:cNvSpPr/>
          <p:nvPr/>
        </p:nvSpPr>
        <p:spPr>
          <a:xfrm>
            <a:off x="6354233" y="3229372"/>
            <a:ext cx="4988221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Responsabilidad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6354233" y="3470672"/>
            <a:ext cx="4988221" cy="4196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53"/>
              </a:lnSpc>
              <a:buNone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Solo se sanciona la conducta dolosa; con varios responsables, la responsabilidad es solidaria e individualizable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812800" y="4224734"/>
            <a:ext cx="10566400" cy="782241"/>
          </a:xfrm>
          <a:prstGeom prst="roundRect">
            <a:avLst>
              <a:gd name="adj" fmla="val 12988"/>
            </a:avLst>
          </a:prstGeom>
          <a:solidFill>
            <a:srgbClr val="1B2A41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8" name="Text 16"/>
          <p:cNvSpPr/>
          <p:nvPr/>
        </p:nvSpPr>
        <p:spPr>
          <a:xfrm>
            <a:off x="990600" y="4402534"/>
            <a:ext cx="1073216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Non bis in idem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140016" y="4411399"/>
            <a:ext cx="9333226" cy="43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Nadie puede ser sancionado dos veces por los mismos hechos cuando exista identidad de sujeto, fundamento y hecho (STC 2/1981, 30 enero, FJ 4)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II · RÉGIMEN SANCIONADOR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29"/>
            <a:ext cx="10883392" cy="419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05"/>
              </a:lnSpc>
              <a:buNone/>
            </a:pPr>
            <a:r>
              <a:rPr lang="en-US" sz="27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Tipos de procedimiento sancionador</a:t>
            </a:r>
            <a:endParaRPr lang="en-US" sz="27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32071"/>
              </p:ext>
            </p:extLst>
          </p:nvPr>
        </p:nvGraphicFramePr>
        <p:xfrm>
          <a:off x="812800" y="1631224"/>
          <a:ext cx="10566400" cy="2151886"/>
        </p:xfrm>
        <a:graphic>
          <a:graphicData uri="http://schemas.openxmlformats.org/drawingml/2006/table">
            <a:tbl>
              <a:tblPr/>
              <a:tblGrid>
                <a:gridCol w="1901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94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6075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b="1" dirty="0">
                          <a:solidFill>
                            <a:srgbClr val="F7F5F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Procedimiento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E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b="1" dirty="0">
                          <a:solidFill>
                            <a:srgbClr val="F7F5F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Base legal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E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b="1" dirty="0">
                          <a:solidFill>
                            <a:srgbClr val="F7F5F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Ámbito de aplicación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7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325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8C2F39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Preferente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3D455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Art. 63 LOEX; arts. 233 a 236 RLOEX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3D455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Infracciones graves 53.1 d) y f); muy graves 54.1 a) y b); supuestos de riesgo del art. 57.2.</a:t>
                      </a:r>
                    </a:p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endParaRPr lang="en-US" sz="1250" dirty="0">
                        <a:solidFill>
                          <a:srgbClr val="3D4550"/>
                        </a:solidFill>
                        <a:latin typeface="IBM Plex Sans" pitchFamily="34" charset="0"/>
                        <a:ea typeface="IBM Plex Sans" pitchFamily="34" charset="-122"/>
                        <a:cs typeface="IBM Plex Sans" pitchFamily="34" charset="-12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8C2F39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Ordinario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3D455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Arts. 225 a 232 RLOEX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3D455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Procedimiento general para el resto de infracciones graves y muy graves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9637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8C2F39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Simplificado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3D455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Arts. 237 a 239 RLOEX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3D455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Infracciones leves (art. 52 LOEX)</a:t>
                      </a:r>
                      <a:endParaRPr lang="en-US" sz="125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5563" marR="55563" marT="55563" marB="55563">
                    <a:lnL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E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670814" y="3593374"/>
            <a:ext cx="10566400" cy="1206370"/>
          </a:xfrm>
          <a:prstGeom prst="roundRect">
            <a:avLst>
              <a:gd name="adj" fmla="val 8910"/>
            </a:avLst>
          </a:prstGeom>
          <a:solidFill>
            <a:srgbClr val="F1DED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Text 3"/>
          <p:cNvSpPr/>
          <p:nvPr/>
        </p:nvSpPr>
        <p:spPr>
          <a:xfrm>
            <a:off x="977900" y="3593374"/>
            <a:ext cx="10543286" cy="398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5C1E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Reglamento vigente:</a:t>
            </a:r>
            <a:r>
              <a:rPr lang="en-US" sz="1050" dirty="0">
                <a:solidFill>
                  <a:srgbClr val="5C1E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RD 1155/2024, en vigor desde el 20 de mayo de 2025, derogó el RD 557/2011 y renumeró estos procedimientos (arriba, la numeración actual); la base legal del procedimiento preferente en la LOEX no ha cambiado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977900" y="4030204"/>
            <a:ext cx="10543286" cy="398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5C1E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elección del procedimiento preferente sin justificar es una irregularidad meramente formal, no invalidante, salvo que cause indefensión material (ATS 12244/2017; STS 2506/2018; STS 3766/2020)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II · RÉGIMEN SANCIONADOR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29"/>
            <a:ext cx="10883392" cy="419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05"/>
              </a:lnSpc>
              <a:buNone/>
            </a:pPr>
            <a:r>
              <a:rPr lang="en-US" sz="27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Infracciones graves — art. 53.1 LOEX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812800" y="1504224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Sancionables con multa de 501 a 10.000 euros o con expulsión, por los procedimientos ordinario o preferente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800" y="1895345"/>
            <a:ext cx="10883392" cy="1568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ts val="2025"/>
              </a:lnSpc>
              <a:buSzPct val="100000"/>
              <a:buChar char="•"/>
            </a:pPr>
            <a:r>
              <a:rPr lang="en-US" sz="1350" b="1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a)</a:t>
            </a:r>
            <a:r>
              <a:rPr lang="en-US" sz="13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Encontrarse irregularmente en territorio español: sin prórroga de estancia, sin autorización de residencia o con ella caducada más de tres meses</a:t>
            </a:r>
            <a:endParaRPr lang="en-US" sz="1350" dirty="0"/>
          </a:p>
          <a:p>
            <a:pPr marL="342900" indent="-342900" algn="l">
              <a:lnSpc>
                <a:spcPts val="2025"/>
              </a:lnSpc>
              <a:buSzPct val="100000"/>
              <a:buChar char="•"/>
            </a:pPr>
            <a:r>
              <a:rPr lang="en-US" sz="1350" b="1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b)</a:t>
            </a:r>
            <a:r>
              <a:rPr lang="en-US" sz="13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Trabajar en España sin autorización de trabajo o sin autorización de residencia válida</a:t>
            </a:r>
            <a:endParaRPr lang="en-US" sz="1350" dirty="0"/>
          </a:p>
          <a:p>
            <a:pPr marL="342900" indent="-342900" algn="l">
              <a:lnSpc>
                <a:spcPts val="2025"/>
              </a:lnSpc>
              <a:buSzPct val="100000"/>
              <a:buChar char="•"/>
            </a:pPr>
            <a:r>
              <a:rPr lang="en-US" sz="1350" b="1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c)</a:t>
            </a:r>
            <a:r>
              <a:rPr lang="en-US" sz="13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Ocultación dolosa o falsedad grave al comunicar cambios de nacionalidad, estado civil o domicilio</a:t>
            </a:r>
            <a:endParaRPr lang="en-US" sz="1350" dirty="0"/>
          </a:p>
          <a:p>
            <a:pPr marL="342900" indent="-342900" algn="l">
              <a:lnSpc>
                <a:spcPts val="2025"/>
              </a:lnSpc>
              <a:buSzPct val="100000"/>
              <a:buChar char="•"/>
            </a:pPr>
            <a:r>
              <a:rPr lang="en-US" sz="1350" b="1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d)</a:t>
            </a:r>
            <a:r>
              <a:rPr lang="en-US" sz="13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Incumplimiento de las medidas impuestas por razones de seguridad pública</a:t>
            </a:r>
            <a:endParaRPr lang="en-US" sz="1350" dirty="0"/>
          </a:p>
          <a:p>
            <a:pPr marL="342900" indent="-342900" algn="l">
              <a:lnSpc>
                <a:spcPts val="2025"/>
              </a:lnSpc>
              <a:buSzPct val="100000"/>
              <a:buChar char="•"/>
            </a:pPr>
            <a:r>
              <a:rPr lang="en-US" sz="1350" b="1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f)</a:t>
            </a:r>
            <a:r>
              <a:rPr lang="en-US" sz="13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Participación en conductas contrarias al orden público, calificadas como graves en la Ley Orgánica 1/1992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II · RÉGIMEN SANCIONADOR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29"/>
            <a:ext cx="10883392" cy="419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05"/>
              </a:lnSpc>
              <a:buNone/>
            </a:pPr>
            <a:r>
              <a:rPr lang="en-US" sz="27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Cuadro de sanciones — arts. 54 y 55 LOEX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15975" y="1659799"/>
            <a:ext cx="5179483" cy="4179028"/>
          </a:xfrm>
          <a:prstGeom prst="roundRect">
            <a:avLst>
              <a:gd name="adj" fmla="val 2355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1020233" y="1864060"/>
            <a:ext cx="4914096" cy="2235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1. Multa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20233" y="2151063"/>
            <a:ext cx="4914096" cy="9091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ts val="1740"/>
              </a:lnSpc>
              <a:buSzPct val="100000"/>
              <a:buChar char="•"/>
            </a:pPr>
            <a:r>
              <a:rPr lang="en-US" sz="12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Leves: hasta 500 euros (art. 52 LOEX)</a:t>
            </a:r>
            <a:endParaRPr lang="en-US" sz="1200" dirty="0"/>
          </a:p>
          <a:p>
            <a:pPr marL="342900" indent="-342900" algn="l">
              <a:lnSpc>
                <a:spcPts val="1740"/>
              </a:lnSpc>
              <a:buSzPct val="100000"/>
              <a:buChar char="•"/>
            </a:pPr>
            <a:r>
              <a:rPr lang="en-US" sz="12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Graves: de 501 a 10.000 euros; el empresario sufraga además los costes del viaje en el supuesto del art. 53.2.a)</a:t>
            </a:r>
            <a:endParaRPr lang="en-US" sz="1200" dirty="0"/>
          </a:p>
          <a:p>
            <a:pPr marL="342900" indent="-342900" algn="l">
              <a:lnSpc>
                <a:spcPts val="1740"/>
              </a:lnSpc>
              <a:buSzPct val="100000"/>
              <a:buChar char="•"/>
            </a:pPr>
            <a:r>
              <a:rPr lang="en-US" sz="12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Muy graves (art. 54.1 LOEX): de 10.001 a 100.000 euros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201833" y="1656624"/>
            <a:ext cx="5177367" cy="4185378"/>
          </a:xfrm>
          <a:prstGeom prst="roundRect">
            <a:avLst>
              <a:gd name="adj" fmla="val 2427"/>
            </a:avLst>
          </a:prstGeom>
          <a:solidFill>
            <a:srgbClr val="1B2A41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6405033" y="1859824"/>
            <a:ext cx="4914096" cy="2235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2. Expulsión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405033" y="2146833"/>
            <a:ext cx="4914096" cy="11300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ts val="1740"/>
              </a:lnSpc>
              <a:buSzPct val="100000"/>
              <a:buChar char="•"/>
            </a:pPr>
            <a:r>
              <a:rPr lang="en-US" sz="120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Prohibición de entrada de hasta </a:t>
            </a:r>
            <a:r>
              <a:rPr lang="en-US" sz="1200" b="1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 años</a:t>
            </a:r>
            <a:r>
              <a:rPr lang="en-US" sz="120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en infracciones graves</a:t>
            </a:r>
            <a:endParaRPr lang="en-US" sz="1200" dirty="0"/>
          </a:p>
          <a:p>
            <a:pPr marL="342900" indent="-342900" algn="l">
              <a:lnSpc>
                <a:spcPts val="1740"/>
              </a:lnSpc>
              <a:buSzPct val="100000"/>
              <a:buChar char="•"/>
            </a:pPr>
            <a:r>
              <a:rPr lang="en-US" sz="120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Prohibición de entrada de hasta </a:t>
            </a:r>
            <a:r>
              <a:rPr lang="en-US" sz="1200" b="1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10 años</a:t>
            </a:r>
            <a:r>
              <a:rPr lang="en-US" sz="120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en infracciones muy graves</a:t>
            </a:r>
            <a:endParaRPr lang="en-US" sz="1200" dirty="0"/>
          </a:p>
          <a:p>
            <a:pPr marL="342900" indent="-342900" algn="l">
              <a:lnSpc>
                <a:spcPts val="1740"/>
              </a:lnSpc>
              <a:buSzPct val="100000"/>
              <a:buChar char="•"/>
            </a:pPr>
            <a:r>
              <a:rPr lang="en-US" sz="120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Multa y expulsión </a:t>
            </a:r>
            <a:r>
              <a:rPr lang="en-US" sz="1200" b="1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nunca se imponen conjuntamente</a:t>
            </a:r>
            <a:r>
              <a:rPr lang="en-US" sz="120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(art. 57.3 LOEX)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B2A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611109"/>
            <a:ext cx="7979410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III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800" y="2999718"/>
            <a:ext cx="7979410" cy="901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F7F5F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La sanción de expulsión y la Directiva de retorno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12800" y="4015718"/>
            <a:ext cx="797941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C7CED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Art. 57.1 LOEX y la Directiva 2008/115/CE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972550" y="2228850"/>
            <a:ext cx="2400300" cy="2400300"/>
          </a:xfrm>
          <a:prstGeom prst="roundRect">
            <a:avLst>
              <a:gd name="adj" fmla="val 50000"/>
            </a:avLst>
          </a:prstGeom>
          <a:solidFill>
            <a:srgbClr val="FFFFFF">
              <a:alpha val="4000"/>
            </a:srgbClr>
          </a:solidFill>
          <a:ln w="12700">
            <a:solidFill>
              <a:srgbClr val="D98B90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6" name="Image 0" descr="Balanza de la justicia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474200" y="2730500"/>
            <a:ext cx="1397000" cy="1397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III · LA SANCIÓN DE EXPULSIÓN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29"/>
            <a:ext cx="10883392" cy="419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05"/>
              </a:lnSpc>
              <a:buNone/>
            </a:pPr>
            <a:r>
              <a:rPr lang="en-US" sz="27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Expulsión del territorio — art. 57.1 LOEX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15975" y="1659799"/>
            <a:ext cx="10560050" cy="1310217"/>
          </a:xfrm>
          <a:prstGeom prst="roundRect">
            <a:avLst>
              <a:gd name="adj" fmla="val 7512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1071033" y="1914860"/>
            <a:ext cx="10351432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Cuando los infractores sean extranjeros y realicen conductas tipificadas como </a:t>
            </a:r>
            <a:r>
              <a:rPr lang="en-US" sz="1400" b="1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muy graves</a:t>
            </a:r>
            <a:r>
              <a:rPr lang="en-US" sz="14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o conductas </a:t>
            </a:r>
            <a:r>
              <a:rPr lang="en-US" sz="1400" b="1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graves</a:t>
            </a:r>
            <a:r>
              <a:rPr lang="en-US" sz="14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de las previstas en los apartados a), b), c), d) y f) del art. 53.1, podrá aplicarse, en atención al principio de proporcionalidad, </a:t>
            </a:r>
            <a:r>
              <a:rPr lang="en-US" sz="1400" b="1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 lugar de la multa</a:t>
            </a:r>
            <a:r>
              <a:rPr lang="en-US" sz="14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la expulsión del territorio español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12800" y="3176389"/>
            <a:ext cx="5181600" cy="983456"/>
          </a:xfrm>
          <a:prstGeom prst="roundRect">
            <a:avLst>
              <a:gd name="adj" fmla="val 10331"/>
            </a:avLst>
          </a:prstGeom>
          <a:solidFill>
            <a:srgbClr val="F1DED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990600" y="3354189"/>
            <a:ext cx="4970780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Presupuesto formal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90600" y="3587818"/>
            <a:ext cx="4970780" cy="2225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53"/>
              </a:lnSpc>
              <a:buNone/>
            </a:pPr>
            <a:r>
              <a:rPr lang="en-US" sz="1150" dirty="0">
                <a:solidFill>
                  <a:srgbClr val="5C1E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Previa tramitación del correspondiente expediente administrativo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197600" y="3176389"/>
            <a:ext cx="5181600" cy="983456"/>
          </a:xfrm>
          <a:prstGeom prst="roundRect">
            <a:avLst>
              <a:gd name="adj" fmla="val 10331"/>
            </a:avLst>
          </a:prstGeom>
          <a:solidFill>
            <a:srgbClr val="F1DED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6375400" y="3354189"/>
            <a:ext cx="4970780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Presupuesto material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375400" y="3587818"/>
            <a:ext cx="4970780" cy="4196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53"/>
              </a:lnSpc>
              <a:buNone/>
            </a:pPr>
            <a:r>
              <a:rPr lang="en-US" sz="1150" dirty="0">
                <a:solidFill>
                  <a:srgbClr val="5C1E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Resolución motivada que valore expresamente los hechos que configuran la infracción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III · DIRECTIVA 2008/115/CE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29"/>
            <a:ext cx="10883392" cy="405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6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Tres conceptos que no deben confundirse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12800" y="1489608"/>
            <a:ext cx="10883392" cy="43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Art. 3 Directiva 2008/115/CE. La finalización de la situación irregular debe hacerse mediante un procedimiento justo, transparente e individualizado (considerando 6)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815975" y="2079495"/>
            <a:ext cx="3414183" cy="2817019"/>
          </a:xfrm>
          <a:prstGeom prst="roundRect">
            <a:avLst>
              <a:gd name="adj" fmla="val 3494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1020233" y="2283755"/>
            <a:ext cx="3095837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Decisión de retorno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1020233" y="2550455"/>
            <a:ext cx="3095837" cy="638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Acto administrativo o judicial que declara irregular la situación del extranjero e impone o declara la obligación de retornar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88908" y="2079495"/>
            <a:ext cx="3414183" cy="2817019"/>
          </a:xfrm>
          <a:prstGeom prst="roundRect">
            <a:avLst>
              <a:gd name="adj" fmla="val 3494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4593167" y="2283755"/>
            <a:ext cx="3095837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Expulsión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4593167" y="2550455"/>
            <a:ext cx="3095837" cy="43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Ejecución de la obligación de retornar: el transporte físico fuera del Estado miembro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7961842" y="2079495"/>
            <a:ext cx="3414183" cy="2817019"/>
          </a:xfrm>
          <a:prstGeom prst="roundRect">
            <a:avLst>
              <a:gd name="adj" fmla="val 3494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Text 10"/>
          <p:cNvSpPr/>
          <p:nvPr/>
        </p:nvSpPr>
        <p:spPr>
          <a:xfrm>
            <a:off x="8166100" y="2283755"/>
            <a:ext cx="3095837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Salida voluntaria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8166100" y="2550455"/>
            <a:ext cx="3095837" cy="43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Cumplimiento voluntario de la obligación de retornar dentro del plazo fijado en la decisión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12800" y="5077489"/>
            <a:ext cx="10566400" cy="764514"/>
          </a:xfrm>
          <a:prstGeom prst="roundRect">
            <a:avLst>
              <a:gd name="adj" fmla="val 13289"/>
            </a:avLst>
          </a:prstGeom>
          <a:solidFill>
            <a:srgbClr val="1B2A41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" name="Text 13"/>
          <p:cNvSpPr/>
          <p:nvPr/>
        </p:nvSpPr>
        <p:spPr>
          <a:xfrm>
            <a:off x="990600" y="5255289"/>
            <a:ext cx="10517124" cy="43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Es preferible el retorno voluntario al forzoso, concediendo un plazo para la salida (considerando 10 y art. 7); las medidas coercitivas deben ser proporcionadas y eficaces (considerando 13)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III · DIRECTIVA 2008/115/CE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29"/>
            <a:ext cx="10883392" cy="405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6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Excepciones al deber de dictar decisión de retorno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12800" y="1489608"/>
            <a:ext cx="10883392" cy="2298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Art. 6 Directiva 2008/115/CE: los Estados dictarán decisión de retorno contra todo nacional en situación irregular, salvo estas excepciones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812800" y="1871861"/>
            <a:ext cx="10883392" cy="10882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ts val="2093"/>
              </a:lnSpc>
              <a:buSzPct val="100000"/>
              <a:buChar char="•"/>
            </a:pPr>
            <a:r>
              <a:rPr lang="en-US" sz="13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Titular de un permiso de residencia válido u otra autorización expedida por otro Estado miembro (art. 6.2)</a:t>
            </a:r>
            <a:endParaRPr lang="en-US" sz="1350" dirty="0"/>
          </a:p>
          <a:p>
            <a:pPr marL="342900" indent="-342900" algn="l">
              <a:lnSpc>
                <a:spcPts val="2093"/>
              </a:lnSpc>
              <a:buSzPct val="100000"/>
              <a:buChar char="•"/>
            </a:pPr>
            <a:r>
              <a:rPr lang="en-US" sz="13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Otro Estado miembro se hace cargo del nacional en virtud de acuerdos bilaterales vigentes (art. 6.3)</a:t>
            </a:r>
            <a:endParaRPr lang="en-US" sz="1350" dirty="0"/>
          </a:p>
          <a:p>
            <a:pPr marL="342900" indent="-342900" algn="l">
              <a:lnSpc>
                <a:spcPts val="2093"/>
              </a:lnSpc>
              <a:buSzPct val="100000"/>
              <a:buChar char="•"/>
            </a:pPr>
            <a:r>
              <a:rPr lang="en-US" sz="13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 concede un permiso de residencia autónomo o una autorización por razones humanitarias (art. 6.4)</a:t>
            </a:r>
            <a:endParaRPr lang="en-US" sz="1350" dirty="0"/>
          </a:p>
          <a:p>
            <a:pPr marL="342900" indent="-342900" algn="l">
              <a:lnSpc>
                <a:spcPts val="2093"/>
              </a:lnSpc>
              <a:buSzPct val="100000"/>
              <a:buChar char="•"/>
            </a:pPr>
            <a:r>
              <a:rPr lang="en-US" sz="13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Existe un procedimiento pendiente de renovación del permiso de residencia (art. 6.5)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812800" y="3112492"/>
            <a:ext cx="10566400" cy="764514"/>
          </a:xfrm>
          <a:prstGeom prst="roundRect">
            <a:avLst>
              <a:gd name="adj" fmla="val 13289"/>
            </a:avLst>
          </a:prstGeom>
          <a:solidFill>
            <a:srgbClr val="F1DED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990600" y="3290292"/>
            <a:ext cx="10517124" cy="43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5C1E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ello se suma el art. 5 de la Directiva: no procede la expulsión cuando rige el principio de no devolución por interés superior del menor, vida familiar o estado de salud del extranjero</a:t>
            </a:r>
            <a:endParaRPr lang="en-US" sz="11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III · DOCTRINA JURISPRUDENCIAL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29"/>
            <a:ext cx="10883392" cy="3759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60"/>
              </a:lnSpc>
              <a:buNone/>
            </a:pPr>
            <a:r>
              <a:rPr lang="en-US" sz="24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SSTS 1140/2023 y 1141/2023, de 18 de septiembre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12800" y="1460438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Recs. 1537/2022 y 2251/2021 — doctrina en cinco puntos, hoy plenamente vigente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2800" y="1808361"/>
            <a:ext cx="10883392" cy="17928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ts val="1740"/>
              </a:lnSpc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estancia irregular determina la sanción de multa </a:t>
            </a:r>
            <a:r>
              <a:rPr lang="en-US" sz="1200" b="1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</a:t>
            </a:r>
            <a:r>
              <a:rPr lang="en-US" sz="12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de expulsión, siendo preferente la multa cuando no concurran circunstancias que, por proporcionalidad, justifiquen la expulsión</a:t>
            </a:r>
            <a:endParaRPr lang="en-US" sz="1200" dirty="0"/>
          </a:p>
          <a:p>
            <a:pPr marL="342900" indent="-342900" algn="l">
              <a:lnSpc>
                <a:spcPts val="1740"/>
              </a:lnSpc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Si se opta por la multa, la resolución debe contener una orden de salida voluntaria (art. 28.3.c LOEX y Directiva 2008/115/CE)</a:t>
            </a:r>
            <a:endParaRPr lang="en-US" sz="1200" dirty="0"/>
          </a:p>
          <a:p>
            <a:pPr marL="342900" indent="-342900" algn="l">
              <a:lnSpc>
                <a:spcPts val="1740"/>
              </a:lnSpc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Los plazos para la salida efectiva deben ser prudentemente limitados en el tiempo</a:t>
            </a:r>
            <a:endParaRPr lang="en-US" sz="1200" dirty="0"/>
          </a:p>
          <a:p>
            <a:pPr marL="342900" indent="-342900" algn="l">
              <a:lnSpc>
                <a:spcPts val="1740"/>
              </a:lnSpc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expulsión exige, en cada caso y de forma individualizada, la valoración de circunstancias agravantes que justifiquen la proporcionalidad de la medida, tras un procedimiento con plenas garantías</a:t>
            </a:r>
            <a:endParaRPr lang="en-US" sz="1200" dirty="0"/>
          </a:p>
          <a:p>
            <a:pPr marL="342900" indent="-342900" algn="l">
              <a:lnSpc>
                <a:spcPts val="1740"/>
              </a:lnSpc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Las circunstancias de agravación son las que la jurisprudencia aprecia sobre la gravedad de la estancia irregular, subjetivas u objetivas, y pueden incluir otras de análoga significación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B2A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815630"/>
            <a:ext cx="7979410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IV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800" y="3204245"/>
            <a:ext cx="797941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F7F5F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El juicio de proporcionalidad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3811265"/>
            <a:ext cx="7979410" cy="127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Circunstancias de agravación, ponderación y motivación de la </a:t>
            </a:r>
            <a:r>
              <a:rPr lang="en-US" sz="1300" dirty="0" err="1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resolución</a:t>
            </a:r>
            <a:r>
              <a:rPr lang="en-US" sz="1300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sancionadora</a:t>
            </a:r>
            <a:endParaRPr lang="en-US" sz="1300" dirty="0">
              <a:solidFill>
                <a:schemeClr val="bg1"/>
              </a:solidFill>
              <a:latin typeface="IBM Plex Sans" pitchFamily="34" charset="0"/>
              <a:ea typeface="IBM Plex Sans" pitchFamily="34" charset="-122"/>
              <a:cs typeface="IBM Plex Sans" pitchFamily="34" charset="-120"/>
            </a:endParaRPr>
          </a:p>
          <a:p>
            <a:pPr marL="0" indent="0" algn="l">
              <a:lnSpc>
                <a:spcPts val="1820"/>
              </a:lnSpc>
              <a:buNone/>
            </a:pPr>
            <a:endParaRPr lang="en-US" sz="1300" dirty="0">
              <a:solidFill>
                <a:schemeClr val="bg1"/>
              </a:solidFill>
              <a:latin typeface="IBM Plex Sans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200" dirty="0">
                <a:solidFill>
                  <a:schemeClr val="bg1"/>
                </a:solidFill>
                <a:latin typeface="IBM Plex Sans" pitchFamily="34" charset="0"/>
              </a:rPr>
              <a:t>STC 47/2023 </a:t>
            </a:r>
            <a:r>
              <a:rPr lang="es-ES" sz="1200" dirty="0">
                <a:solidFill>
                  <a:schemeClr val="bg1"/>
                </a:solidFill>
                <a:latin typeface="IBM Plex Sans" panose="020B0503050203000203" pitchFamily="34" charset="0"/>
              </a:rPr>
              <a:t>de 10 de mayo de 2023. Recurso de amparo 1060-2020</a:t>
            </a:r>
          </a:p>
          <a:p>
            <a:pPr marL="0" indent="0" algn="l">
              <a:lnSpc>
                <a:spcPts val="1820"/>
              </a:lnSpc>
              <a:buNone/>
            </a:pP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972550" y="2228850"/>
            <a:ext cx="2400300" cy="2400300"/>
          </a:xfrm>
          <a:prstGeom prst="roundRect">
            <a:avLst>
              <a:gd name="adj" fmla="val 50000"/>
            </a:avLst>
          </a:prstGeom>
          <a:solidFill>
            <a:srgbClr val="FFFFFF">
              <a:alpha val="4000"/>
            </a:srgbClr>
          </a:solidFill>
          <a:ln w="12700">
            <a:solidFill>
              <a:srgbClr val="D98B90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6" name="Image 0" descr="Alegoría de la justicia: figura con los ojos vendados sosteniendo una balanza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05950" y="2628900"/>
            <a:ext cx="1333500" cy="1600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IV · CIRCUNSTANCIAS DE AGRAVACIÓN (I)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35"/>
            <a:ext cx="10883392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75"/>
              </a:lnSpc>
              <a:buNone/>
            </a:pPr>
            <a:r>
              <a:rPr lang="en-US" sz="25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Documentación e identidad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815975" y="1579835"/>
            <a:ext cx="10560050" cy="675746"/>
          </a:xfrm>
          <a:prstGeom prst="roundRect">
            <a:avLst>
              <a:gd name="adj" fmla="val 12686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 dirty="0"/>
          </a:p>
        </p:txBody>
      </p:sp>
      <p:sp>
        <p:nvSpPr>
          <p:cNvPr id="5" name="Text 3"/>
          <p:cNvSpPr/>
          <p:nvPr/>
        </p:nvSpPr>
        <p:spPr>
          <a:xfrm>
            <a:off x="943187" y="1720590"/>
            <a:ext cx="10560050" cy="4196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53"/>
              </a:lnSpc>
              <a:buNone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1.- </a:t>
            </a:r>
            <a:r>
              <a:rPr lang="en-US" sz="1150" dirty="0" err="1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Carecer</a:t>
            </a: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de documentación que impida la identificación del interesado </a:t>
            </a:r>
            <a:r>
              <a:rPr lang="en-US" sz="11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(STS 27-may-2008; STS 1247/2022)</a:t>
            </a: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— subsanable si se aporta después </a:t>
            </a:r>
            <a:r>
              <a:rPr lang="en-US" sz="11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(STS 27-abr-2022, rec. 2958/21)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815975" y="2363527"/>
            <a:ext cx="10560050" cy="478631"/>
          </a:xfrm>
          <a:prstGeom prst="roundRect">
            <a:avLst>
              <a:gd name="adj" fmla="val 17910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994833" y="2504281"/>
            <a:ext cx="10508404" cy="2225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53"/>
              </a:lnSpc>
              <a:buNone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2.- </a:t>
            </a:r>
            <a:r>
              <a:rPr lang="en-US" sz="1150" dirty="0" err="1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Ignorarse</a:t>
            </a: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la forma y fecha de entrada por falta de documentación </a:t>
            </a:r>
            <a:r>
              <a:rPr lang="en-US" sz="11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(SSTS 2007; 12/2022; 1435/2023; 1437/2023; 1624/2023; 288/2024)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815975" y="2950108"/>
            <a:ext cx="10560050" cy="478631"/>
          </a:xfrm>
          <a:prstGeom prst="roundRect">
            <a:avLst>
              <a:gd name="adj" fmla="val 17910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994833" y="3090863"/>
            <a:ext cx="10508404" cy="2225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53"/>
              </a:lnSpc>
              <a:buNone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3.- </a:t>
            </a:r>
            <a:r>
              <a:rPr lang="en-US" sz="1150" dirty="0" err="1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Obtención</a:t>
            </a: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de la residencia de forma fraudulenta, invocando una nacionalidad falsa </a:t>
            </a:r>
            <a:r>
              <a:rPr lang="en-US" sz="11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(STS 8-nov-2007, rec. 2448/2004)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815975" y="3536690"/>
            <a:ext cx="10560050" cy="478631"/>
          </a:xfrm>
          <a:prstGeom prst="roundRect">
            <a:avLst>
              <a:gd name="adj" fmla="val 17910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994833" y="3677444"/>
            <a:ext cx="10508404" cy="2225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53"/>
              </a:lnSpc>
              <a:buNone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4,. Disponer de documentación identificativa falsa </a:t>
            </a:r>
            <a:r>
              <a:rPr lang="en-US" sz="11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(SSTS 25-oct-2007 y 27-may-2008)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15975" y="4123271"/>
            <a:ext cx="10560050" cy="478631"/>
          </a:xfrm>
          <a:prstGeom prst="roundRect">
            <a:avLst>
              <a:gd name="adj" fmla="val 17910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 dirty="0"/>
          </a:p>
        </p:txBody>
      </p:sp>
      <p:sp>
        <p:nvSpPr>
          <p:cNvPr id="13" name="Text 11"/>
          <p:cNvSpPr/>
          <p:nvPr/>
        </p:nvSpPr>
        <p:spPr>
          <a:xfrm>
            <a:off x="994833" y="4264025"/>
            <a:ext cx="10508404" cy="2225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53"/>
              </a:lnSpc>
              <a:buNone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5.- Constancia de una prohibición de entrada previa </a:t>
            </a:r>
            <a:r>
              <a:rPr lang="en-US" sz="11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(STS 4-oct-2007, rec. 2244/2004)</a:t>
            </a:r>
            <a:endParaRPr lang="en-US" sz="1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IV · CIRCUNSTANCIAS DE AGRAVACIÓN (II)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35"/>
            <a:ext cx="10883392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75"/>
              </a:lnSpc>
              <a:buNone/>
            </a:pPr>
            <a:r>
              <a:rPr lang="en-US" sz="25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Conducta e incumplimientos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815975" y="1605235"/>
            <a:ext cx="10560050" cy="1025657"/>
          </a:xfrm>
          <a:prstGeom prst="roundRect">
            <a:avLst>
              <a:gd name="adj" fmla="val 8358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 dirty="0"/>
          </a:p>
        </p:txBody>
      </p:sp>
      <p:sp>
        <p:nvSpPr>
          <p:cNvPr id="5" name="Text 3"/>
          <p:cNvSpPr/>
          <p:nvPr/>
        </p:nvSpPr>
        <p:spPr>
          <a:xfrm>
            <a:off x="994833" y="1784090"/>
            <a:ext cx="10508404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6.- </a:t>
            </a:r>
            <a:r>
              <a:rPr lang="en-US" sz="1250" b="1" dirty="0" err="1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Incumplimiento</a:t>
            </a:r>
            <a:r>
              <a:rPr lang="en-US" sz="12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de una orden previa de salida obligatoria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994833" y="2025390"/>
            <a:ext cx="10508404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No cumplir voluntariamente una orden previa de salida constituye agravación de la estancia irregular </a:t>
            </a:r>
            <a:r>
              <a:rPr lang="en-US" sz="12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(SSTS 1390/2023; 1425/2023; 1677/2023; 320/2024)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815975" y="2751534"/>
            <a:ext cx="10560050" cy="1025657"/>
          </a:xfrm>
          <a:prstGeom prst="roundRect">
            <a:avLst>
              <a:gd name="adj" fmla="val 8358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994833" y="2930401"/>
            <a:ext cx="10508404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Supuestos del art. 63.1, párrafo 2º LOEX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994833" y="3171701"/>
            <a:ext cx="10508404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Riesgo para el orden público o la seguridad; maniobras para evitar o dificultar la expulsión; riesgo de incomparecencia — exigen valoración individualizada, no basta la mera incoación del preferente </a:t>
            </a:r>
            <a:r>
              <a:rPr lang="en-US" sz="12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(STS 366/2021)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12800" y="3958171"/>
            <a:ext cx="10566400" cy="868627"/>
          </a:xfrm>
          <a:prstGeom prst="roundRect">
            <a:avLst>
              <a:gd name="adj" fmla="val 11697"/>
            </a:avLst>
          </a:prstGeom>
          <a:solidFill>
            <a:srgbClr val="1B2A41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1016000" y="4161371"/>
            <a:ext cx="10464800" cy="487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«Es suficiente la concurrencia de una sola circunstancia agravante para considerar ajustada a Derecho la expulsión» </a:t>
            </a:r>
            <a:r>
              <a:rPr lang="en-US" sz="13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— STS 1678/2023, 13 diciembre, rec. 3757/2022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IV · CIRCUNSTANCIAS DE AGRAVACIÓN (III)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35"/>
            <a:ext cx="10883392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75"/>
              </a:lnSpc>
              <a:buNone/>
            </a:pPr>
            <a:r>
              <a:rPr lang="en-US" sz="25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Antecedentes penales, policiales y domicilio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815975" y="1605235"/>
            <a:ext cx="10560050" cy="757701"/>
          </a:xfrm>
          <a:prstGeom prst="roundRect">
            <a:avLst>
              <a:gd name="adj" fmla="val 11314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994833" y="1771390"/>
            <a:ext cx="10508404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7.- </a:t>
            </a:r>
            <a:r>
              <a:rPr lang="en-US" sz="1200" b="1" dirty="0" err="1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Antecedentes</a:t>
            </a:r>
            <a:r>
              <a:rPr lang="en-US" sz="12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penales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94833" y="1992313"/>
            <a:ext cx="10508404" cy="2298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Son agravantes </a:t>
            </a:r>
            <a:r>
              <a:rPr lang="en-US" sz="11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(STS 252/2022, rec. 7671/2020)</a:t>
            </a: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pero no basta una mera referencia genérica a su existencia </a:t>
            </a:r>
            <a:r>
              <a:rPr lang="en-US" sz="11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(STS 1247/2022)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815975" y="2470882"/>
            <a:ext cx="10560050" cy="962157"/>
          </a:xfrm>
          <a:prstGeom prst="roundRect">
            <a:avLst>
              <a:gd name="adj" fmla="val 8910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994833" y="2637036"/>
            <a:ext cx="10508404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8.- </a:t>
            </a:r>
            <a:r>
              <a:rPr lang="en-US" sz="1200" b="1" dirty="0" err="1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Antecedentes</a:t>
            </a:r>
            <a:r>
              <a:rPr lang="en-US" sz="12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policiales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94833" y="2857971"/>
            <a:ext cx="10508404" cy="43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Debe constar necesariamente su resultado en el expediente </a:t>
            </a:r>
            <a:r>
              <a:rPr lang="en-US" sz="11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(STS 29-sep-2006)</a:t>
            </a: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; un solo antecedente sin más datos no basta </a:t>
            </a:r>
            <a:r>
              <a:rPr lang="en-US" sz="11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(STS 1390/2023; STS 1279/2023, rec. 1193/2021)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815975" y="3540993"/>
            <a:ext cx="10560050" cy="757701"/>
          </a:xfrm>
          <a:prstGeom prst="roundRect">
            <a:avLst>
              <a:gd name="adj" fmla="val 11314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994833" y="3707147"/>
            <a:ext cx="10508404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9.- </a:t>
            </a:r>
            <a:r>
              <a:rPr lang="en-US" sz="1200" b="1" dirty="0" err="1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Carencia</a:t>
            </a:r>
            <a:r>
              <a:rPr lang="en-US" sz="12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de domicilio conocido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994833" y="3928070"/>
            <a:ext cx="10508404" cy="2298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 cita como agravante en varias sentencias, pero no es concluyente por sí sola </a:t>
            </a:r>
            <a:r>
              <a:rPr lang="en-US" sz="11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(STS 252/2022, FD 7º)</a:t>
            </a:r>
            <a:endParaRPr lang="en-US" sz="11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12800"/>
            <a:ext cx="10566400" cy="297127"/>
          </a:xfrm>
          <a:prstGeom prst="roundRect">
            <a:avLst>
              <a:gd name="adj" fmla="val 50000"/>
            </a:avLst>
          </a:prstGeom>
          <a:solidFill>
            <a:srgbClr val="F1DED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939800" y="863600"/>
            <a:ext cx="1062177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CASO DESTACADO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12800" y="1198835"/>
            <a:ext cx="10883392" cy="3612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5"/>
              </a:lnSpc>
              <a:buNone/>
            </a:pPr>
            <a:r>
              <a:rPr lang="en-US" sz="23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STS 304/2024, 26 de febrero, rec. 7531/2022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815975" y="1715691"/>
            <a:ext cx="5175250" cy="3316684"/>
          </a:xfrm>
          <a:prstGeom prst="roundRect">
            <a:avLst>
              <a:gd name="adj" fmla="val 2968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1020233" y="1919957"/>
            <a:ext cx="4909735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Antecedentes ponderados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20233" y="2178980"/>
            <a:ext cx="4909735" cy="43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Delitos de robo con violencia e intimidación, tenencia ilícita de armas y lesiones, ya cancelados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200775" y="1715691"/>
            <a:ext cx="5175250" cy="3316684"/>
          </a:xfrm>
          <a:prstGeom prst="roundRect">
            <a:avLst>
              <a:gd name="adj" fmla="val 2968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6405033" y="1919957"/>
            <a:ext cx="4909735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Circunstancias favorables acreditadas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5033" y="2178980"/>
            <a:ext cx="4909735" cy="43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Documentación en regla, contrato de trabajo, matrimonio con española, tres hijos comunes y empadronamiento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12800" y="5213350"/>
            <a:ext cx="10566400" cy="628650"/>
          </a:xfrm>
          <a:prstGeom prst="roundRect">
            <a:avLst>
              <a:gd name="adj" fmla="val 16162"/>
            </a:avLst>
          </a:prstGeom>
          <a:solidFill>
            <a:srgbClr val="1B2A41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Text 10"/>
          <p:cNvSpPr/>
          <p:nvPr/>
        </p:nvSpPr>
        <p:spPr>
          <a:xfrm>
            <a:off x="1016000" y="5416550"/>
            <a:ext cx="10464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ponderación conjunta de antecedentes cancelados y arraigo real determina la </a:t>
            </a:r>
            <a:r>
              <a:rPr lang="en-US" sz="1250" b="1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falta de proporcionalidad</a:t>
            </a:r>
            <a:r>
              <a:rPr lang="en-US" sz="125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de la expulsión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12800"/>
            <a:ext cx="10566400" cy="297127"/>
          </a:xfrm>
          <a:prstGeom prst="roundRect">
            <a:avLst>
              <a:gd name="adj" fmla="val 50000"/>
            </a:avLst>
          </a:prstGeom>
          <a:solidFill>
            <a:srgbClr val="F1DED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939800" y="863600"/>
            <a:ext cx="1062177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CASO DESTACADO — CARGA DE LA PRUEBA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12800" y="1198835"/>
            <a:ext cx="10883392" cy="3612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5"/>
              </a:lnSpc>
              <a:buNone/>
            </a:pPr>
            <a:r>
              <a:rPr lang="en-US" sz="23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STS de 30 de abril de 2025, rec. 7994/2022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815975" y="1715691"/>
            <a:ext cx="10560050" cy="2832232"/>
          </a:xfrm>
          <a:prstGeom prst="roundRect">
            <a:avLst>
              <a:gd name="adj" fmla="val 3475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1045633" y="1945357"/>
            <a:ext cx="10403756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Resumen del caso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1045633" y="2237457"/>
            <a:ext cx="10403756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resolución sancionadora solo citaba, de forma genérica, una detención policial por hurto, sin constancia alguna del curso ni del resultado de las diligencias policiales o judiciales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12800" y="4728902"/>
            <a:ext cx="10566400" cy="1113102"/>
          </a:xfrm>
          <a:prstGeom prst="roundRect">
            <a:avLst>
              <a:gd name="adj" fmla="val 9128"/>
            </a:avLst>
          </a:prstGeom>
          <a:solidFill>
            <a:srgbClr val="1B2A41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1016000" y="4932102"/>
            <a:ext cx="10464800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Doctrina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16000" y="5178425"/>
            <a:ext cx="1046480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5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carga de probar los hechos que fundan la sanción corresponde siempre a la Administración. Un antecedente policial sin resultado acreditado es </a:t>
            </a:r>
            <a:r>
              <a:rPr lang="en-US" sz="1250" b="1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insuficiente</a:t>
            </a:r>
            <a:r>
              <a:rPr lang="en-US" sz="125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para justificar la agravación: la expulsión se anula por falta de sustento probatorio</a:t>
            </a:r>
            <a:endParaRPr lang="en-US" sz="12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IV · EL OTRO LADO DEL JUICIO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35"/>
            <a:ext cx="10883392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75"/>
              </a:lnSpc>
              <a:buNone/>
            </a:pPr>
            <a:r>
              <a:rPr lang="en-US" sz="25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Circunstancias que NO son de agravación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812800" y="1475060"/>
            <a:ext cx="10883392" cy="2298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SSTS 208/2022; 528/2022; 1312/2023; 1539/2023; 304/2024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812800" y="1857313"/>
            <a:ext cx="10883392" cy="13539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ts val="2093"/>
              </a:lnSpc>
              <a:buSzPct val="100000"/>
              <a:buChar char="•"/>
            </a:pPr>
            <a:r>
              <a:rPr lang="en-US" sz="13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No constar la solicitud de prórroga de estancia o de permiso de residencia tras 90 días en España</a:t>
            </a:r>
            <a:endParaRPr lang="en-US" sz="1350" dirty="0"/>
          </a:p>
          <a:p>
            <a:pPr marL="342900" indent="-342900" algn="l">
              <a:lnSpc>
                <a:spcPts val="2093"/>
              </a:lnSpc>
              <a:buSzPct val="100000"/>
              <a:buChar char="•"/>
            </a:pPr>
            <a:r>
              <a:rPr lang="en-US" sz="13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falta de constancia de arraigo familiar — de existir, sería un dato a valorar positivamente, no un agravante</a:t>
            </a:r>
            <a:endParaRPr lang="en-US" sz="1350" dirty="0"/>
          </a:p>
          <a:p>
            <a:pPr marL="342900" indent="-342900" algn="l">
              <a:lnSpc>
                <a:spcPts val="2093"/>
              </a:lnSpc>
              <a:buSzPct val="100000"/>
              <a:buChar char="•"/>
            </a:pPr>
            <a:r>
              <a:rPr lang="en-US" sz="13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no constancia de arraigo social aisladamente considerado, o de medios de vida conocidos</a:t>
            </a:r>
            <a:endParaRPr lang="en-US" sz="1350" dirty="0"/>
          </a:p>
          <a:p>
            <a:pPr marL="342900" indent="-342900" algn="l">
              <a:lnSpc>
                <a:spcPts val="2093"/>
              </a:lnSpc>
              <a:buSzPct val="100000"/>
              <a:buChar char="•"/>
            </a:pPr>
            <a:r>
              <a:rPr lang="en-US" sz="13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falta de cobertura de asistencia sanitaria</a:t>
            </a:r>
            <a:endParaRPr lang="en-US" sz="1350" dirty="0"/>
          </a:p>
          <a:p>
            <a:pPr marL="342900" indent="-342900" algn="l">
              <a:lnSpc>
                <a:spcPts val="2093"/>
              </a:lnSpc>
              <a:buSzPct val="100000"/>
              <a:buChar char="•"/>
            </a:pPr>
            <a:r>
              <a:rPr lang="en-US" sz="13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carencia de permiso de residencia — es la propia infracción, no un plus que agrave la sanción</a:t>
            </a:r>
            <a:endParaRPr lang="en-US" sz="13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IV · PONDERACIÓN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35"/>
            <a:ext cx="10883392" cy="405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6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La regla de ponderación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12800" y="1642008"/>
            <a:ext cx="10566400" cy="1730970"/>
          </a:xfrm>
          <a:prstGeom prst="roundRect">
            <a:avLst>
              <a:gd name="adj" fmla="val 5870"/>
            </a:avLst>
          </a:prstGeom>
          <a:solidFill>
            <a:srgbClr val="1B2A41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1092200" y="1921408"/>
            <a:ext cx="10307828" cy="882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«Una sola circunstancia de agravación puede ser bastante para justificarla, </a:t>
            </a:r>
            <a:r>
              <a:rPr lang="en-US" sz="1500" b="1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pero siempre que no resulte compensada</a:t>
            </a:r>
            <a:r>
              <a:rPr lang="en-US" sz="150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por otras circunstancias particulares concurrentes, que en todo caso deben ser ponderadas a la luz del principio de proporcionalidad»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92200" y="2880258"/>
            <a:ext cx="1030782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STS 1678/2023, 13 diciembre, rec. 3757/2022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812800" y="3576179"/>
            <a:ext cx="10566400" cy="764514"/>
          </a:xfrm>
          <a:prstGeom prst="roundRect">
            <a:avLst>
              <a:gd name="adj" fmla="val 13289"/>
            </a:avLst>
          </a:prstGeom>
          <a:solidFill>
            <a:srgbClr val="F1DED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990600" y="3753979"/>
            <a:ext cx="10517124" cy="43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5C1E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Las circunstancias de los arts. 5 y 6.2 a 5 de la Directiva 2008/115/CE no operan como criterios de ponderación: son excepciones a la ejecutividad de la expulsión, en un plano distinto </a:t>
            </a:r>
            <a:r>
              <a:rPr lang="en-US" sz="1150" b="1" dirty="0">
                <a:solidFill>
                  <a:srgbClr val="5C1E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(STS 1363/2019; STS 1247/2022)</a:t>
            </a:r>
            <a:endParaRPr lang="en-US" sz="11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IV · CONSTANCIA EN LA RESOLUCIÓN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35"/>
            <a:ext cx="10883392" cy="3759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60"/>
              </a:lnSpc>
              <a:buNone/>
            </a:pPr>
            <a:r>
              <a:rPr lang="en-US" sz="24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STC 47/2023, de 10 de mayo (Pleno)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815975" y="1590613"/>
            <a:ext cx="10560050" cy="973667"/>
          </a:xfrm>
          <a:prstGeom prst="roundRect">
            <a:avLst>
              <a:gd name="adj" fmla="val 10109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1045633" y="1820267"/>
            <a:ext cx="1040375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imposición de la sanción de expulsión </a:t>
            </a:r>
            <a:r>
              <a:rPr lang="en-US" sz="1350" b="1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sin que las circunstancias de agravación consten en la resolución administrativa</a:t>
            </a:r>
            <a:r>
              <a:rPr lang="en-US" sz="13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infringe el derecho fundamental a la legalidad sancionadora (art. 25.1 CE)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812800" y="2745259"/>
            <a:ext cx="10566400" cy="1388666"/>
          </a:xfrm>
          <a:prstGeom prst="roundRect">
            <a:avLst>
              <a:gd name="adj" fmla="val 7316"/>
            </a:avLst>
          </a:prstGeom>
          <a:solidFill>
            <a:srgbClr val="1B2A41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1016000" y="2948459"/>
            <a:ext cx="10464800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STC 87/2023, 17 de julio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16000" y="3207482"/>
            <a:ext cx="1046480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5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Solo la resolución sancionadora puede esgrimir los motivos para castigar: el juez no puede integrar </a:t>
            </a:r>
            <a:r>
              <a:rPr lang="en-US" sz="1250" i="1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 novo</a:t>
            </a:r>
            <a:r>
              <a:rPr lang="en-US" sz="125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motivos distintos, sustituyendo a la Administración en la selección de los hechos sancionables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1016000" y="3744057"/>
            <a:ext cx="10464800" cy="2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C7CED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Reiterado en SSTS 1323/2023; 1437/2023; 1438/2023; 1477/2023; 1478/2023; 288/2024</a:t>
            </a:r>
            <a:endParaRPr lang="en-US" sz="10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12800"/>
            <a:ext cx="2555610" cy="297127"/>
          </a:xfrm>
          <a:prstGeom prst="roundRect">
            <a:avLst>
              <a:gd name="adj" fmla="val 50000"/>
            </a:avLst>
          </a:prstGeom>
          <a:solidFill>
            <a:srgbClr val="F1DED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939800" y="863600"/>
            <a:ext cx="2370659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ACTUALIZACIÓN MÁS RECIENTE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12800" y="1160735"/>
            <a:ext cx="10883392" cy="3612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5"/>
              </a:lnSpc>
              <a:buNone/>
            </a:pPr>
            <a:r>
              <a:rPr lang="en-US" sz="23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STC 187/2025, de 15 de diciembre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812800" y="1547416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BOE-A-2026-1753 — consolida y refuerza la doctrina de las SSTC 47/2023 y 87/2023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12800" y="1895351"/>
            <a:ext cx="10883392" cy="12160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ts val="1875"/>
              </a:lnSpc>
              <a:buSzPct val="100000"/>
              <a:buChar char="•"/>
            </a:pPr>
            <a:r>
              <a:rPr lang="en-US" sz="1250" b="1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No cabe la expulsión "por sistema":</a:t>
            </a:r>
            <a:r>
              <a:rPr lang="en-US" sz="12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la mera estancia irregular no basta; la resolución debe explicar expresamente por qué procede la expulsión y no la multa</a:t>
            </a:r>
            <a:endParaRPr lang="en-US" sz="1250" dirty="0"/>
          </a:p>
          <a:p>
            <a:pPr marL="342900" indent="-342900" algn="l">
              <a:lnSpc>
                <a:spcPts val="1875"/>
              </a:lnSpc>
              <a:buSzPct val="100000"/>
              <a:buChar char="•"/>
            </a:pPr>
            <a:r>
              <a:rPr lang="en-US" sz="12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Rechaza el </a:t>
            </a:r>
            <a:r>
              <a:rPr lang="en-US" sz="1250" b="1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"efecto directo inverso"</a:t>
            </a:r>
            <a:r>
              <a:rPr lang="en-US" sz="12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de la Directiva de retorno: la Administración no puede invocarla directamente para imponer la expulsión sin motivar la proporcionalidad conforme al derecho interno</a:t>
            </a:r>
            <a:endParaRPr lang="en-US" sz="1250" dirty="0"/>
          </a:p>
          <a:p>
            <a:pPr marL="342900" indent="-342900" algn="l">
              <a:lnSpc>
                <a:spcPts val="1875"/>
              </a:lnSpc>
              <a:buSzPct val="100000"/>
              <a:buChar char="•"/>
            </a:pPr>
            <a:r>
              <a:rPr lang="en-US" sz="12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Reitera que los tribunales no pueden "reparar" una motivación insuficiente introduciendo razones nuevas ajenas al expediente administrativo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12800" y="3238376"/>
            <a:ext cx="10566400" cy="789914"/>
          </a:xfrm>
          <a:prstGeom prst="roundRect">
            <a:avLst>
              <a:gd name="adj" fmla="val 12862"/>
            </a:avLst>
          </a:prstGeom>
          <a:solidFill>
            <a:srgbClr val="1B2A41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1003300" y="3428876"/>
            <a:ext cx="10490962" cy="43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 la misma línea, la </a:t>
            </a:r>
            <a:r>
              <a:rPr lang="en-US" sz="1150" b="1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STS de 3 de abril de 2025 (rec. 4694/2023)</a:t>
            </a:r>
            <a:r>
              <a:rPr lang="en-US" sz="115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anula una expulsión por falta de motivación, sin que quepa subsanarla alegando en vía judicial datos que no constaban en la resolución administrativa</a:t>
            </a:r>
            <a:endParaRPr lang="en-US" sz="11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35"/>
            <a:ext cx="10883392" cy="405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6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La subsanación de la falta de documentación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12800" y="1489608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El interesado puede aportar, en vía administrativa y/o judicial, prueba que desvirtúe las circunstancias de agravación (SSTS 3424/2022; 1676/2023)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15975" y="1883904"/>
            <a:ext cx="5175250" cy="3954926"/>
          </a:xfrm>
          <a:prstGeom prst="roundRect">
            <a:avLst>
              <a:gd name="adj" fmla="val 2489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1020233" y="2088158"/>
            <a:ext cx="4909735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STS 1438/2023, 14 noviembre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20233" y="2347193"/>
            <a:ext cx="4909735" cy="665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Aportar copia del pasaporte durante el proceso judicial desvirtúa el único factor de agravación: el desconocimiento de cuándo y por dónde se entró en España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200775" y="1883904"/>
            <a:ext cx="5175250" cy="3954926"/>
          </a:xfrm>
          <a:prstGeom prst="roundRect">
            <a:avLst>
              <a:gd name="adj" fmla="val 2489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6405033" y="2088158"/>
            <a:ext cx="4909735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STS 1678/2023, 13 diciembre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5033" y="2347193"/>
            <a:ext cx="4909735" cy="23455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Autoriza la subsanación de la falta de documentación mediante la aportación del pasaporte junto con el recurso de reposición contra la </a:t>
            </a:r>
            <a:r>
              <a:rPr lang="en-US" sz="1200" dirty="0" err="1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resolución</a:t>
            </a:r>
            <a:r>
              <a:rPr lang="en-US" sz="12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1200" dirty="0" err="1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sancionadora</a:t>
            </a:r>
            <a:endParaRPr lang="en-US" sz="1200" dirty="0">
              <a:solidFill>
                <a:srgbClr val="3D4550"/>
              </a:solidFill>
              <a:latin typeface="IBM Plex Sans" pitchFamily="34" charset="0"/>
              <a:ea typeface="IBM Plex Sans" pitchFamily="34" charset="-122"/>
              <a:cs typeface="IBM Plex Sans" pitchFamily="34" charset="-120"/>
            </a:endParaRPr>
          </a:p>
          <a:p>
            <a:pPr marL="0" indent="0" algn="l">
              <a:lnSpc>
                <a:spcPts val="1680"/>
              </a:lnSpc>
              <a:buNone/>
            </a:pPr>
            <a:endParaRPr lang="en-US" sz="1200" dirty="0">
              <a:solidFill>
                <a:srgbClr val="3D4550"/>
              </a:solidFill>
              <a:latin typeface="IBM Plex Sans" pitchFamily="34" charset="0"/>
            </a:endParaRPr>
          </a:p>
          <a:p>
            <a:pPr marL="0" indent="0" algn="l">
              <a:lnSpc>
                <a:spcPts val="1680"/>
              </a:lnSpc>
              <a:buNone/>
            </a:pPr>
            <a:endParaRPr lang="en-US" sz="1200" dirty="0">
              <a:solidFill>
                <a:srgbClr val="3D4550"/>
              </a:solidFill>
              <a:latin typeface="IBM Plex Sans" pitchFamily="34" charset="0"/>
            </a:endParaRPr>
          </a:p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C00000"/>
                </a:solidFill>
                <a:latin typeface="IBM Plex Sans" pitchFamily="34" charset="0"/>
              </a:rPr>
              <a:t>STS 388/2025, de 3 de </a:t>
            </a:r>
            <a:r>
              <a:rPr lang="en-US" sz="1200" b="1" dirty="0" err="1">
                <a:solidFill>
                  <a:srgbClr val="C00000"/>
                </a:solidFill>
                <a:latin typeface="IBM Plex Sans" pitchFamily="34" charset="0"/>
              </a:rPr>
              <a:t>abril</a:t>
            </a:r>
            <a:endParaRPr lang="en-US" sz="1200" b="1" dirty="0">
              <a:solidFill>
                <a:srgbClr val="C00000"/>
              </a:solidFill>
              <a:latin typeface="IBM Plex Sans" pitchFamily="34" charset="0"/>
            </a:endParaRPr>
          </a:p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latin typeface="IBM Plex Sans" pitchFamily="34" charset="0"/>
              </a:rPr>
              <a:t>La </a:t>
            </a:r>
            <a:r>
              <a:rPr lang="en-US" sz="1200" dirty="0" err="1">
                <a:latin typeface="IBM Plex Sans" pitchFamily="34" charset="0"/>
              </a:rPr>
              <a:t>resolución</a:t>
            </a:r>
            <a:r>
              <a:rPr lang="en-US" sz="1200" dirty="0">
                <a:latin typeface="IBM Plex Sans" pitchFamily="34" charset="0"/>
              </a:rPr>
              <a:t> </a:t>
            </a:r>
            <a:r>
              <a:rPr lang="en-US" sz="1200" dirty="0" err="1">
                <a:latin typeface="IBM Plex Sans" pitchFamily="34" charset="0"/>
              </a:rPr>
              <a:t>administrativa</a:t>
            </a:r>
            <a:r>
              <a:rPr lang="en-US" sz="1200" dirty="0">
                <a:latin typeface="IBM Plex Sans" pitchFamily="34" charset="0"/>
              </a:rPr>
              <a:t>  no </a:t>
            </a:r>
            <a:r>
              <a:rPr lang="en-US" sz="1200" dirty="0" err="1">
                <a:latin typeface="IBM Plex Sans" pitchFamily="34" charset="0"/>
              </a:rPr>
              <a:t>tomó</a:t>
            </a:r>
            <a:r>
              <a:rPr lang="en-US" sz="1200" dirty="0">
                <a:latin typeface="IBM Plex Sans" pitchFamily="34" charset="0"/>
              </a:rPr>
              <a:t> </a:t>
            </a:r>
            <a:r>
              <a:rPr lang="en-US" sz="1200" dirty="0" err="1">
                <a:latin typeface="IBM Plex Sans" pitchFamily="34" charset="0"/>
              </a:rPr>
              <a:t>en</a:t>
            </a:r>
            <a:r>
              <a:rPr lang="en-US" sz="1200" dirty="0">
                <a:latin typeface="IBM Plex Sans" pitchFamily="34" charset="0"/>
              </a:rPr>
              <a:t> </a:t>
            </a:r>
            <a:r>
              <a:rPr lang="en-US" sz="1200" dirty="0" err="1">
                <a:latin typeface="IBM Plex Sans" pitchFamily="34" charset="0"/>
              </a:rPr>
              <a:t>consideración</a:t>
            </a:r>
            <a:r>
              <a:rPr lang="en-US" sz="1200" dirty="0">
                <a:latin typeface="IBM Plex Sans" pitchFamily="34" charset="0"/>
              </a:rPr>
              <a:t> </a:t>
            </a:r>
            <a:r>
              <a:rPr lang="en-US" sz="1200" dirty="0" err="1">
                <a:latin typeface="IBM Plex Sans" pitchFamily="34" charset="0"/>
              </a:rPr>
              <a:t>circunstancias</a:t>
            </a:r>
            <a:r>
              <a:rPr lang="en-US" sz="1200" dirty="0">
                <a:latin typeface="IBM Plex Sans" pitchFamily="34" charset="0"/>
              </a:rPr>
              <a:t> </a:t>
            </a:r>
            <a:r>
              <a:rPr lang="en-US" sz="1200" dirty="0" err="1">
                <a:latin typeface="IBM Plex Sans" pitchFamily="34" charset="0"/>
              </a:rPr>
              <a:t>agravantes</a:t>
            </a:r>
            <a:r>
              <a:rPr lang="en-US" sz="1200" dirty="0">
                <a:latin typeface="IBM Plex Sans" pitchFamily="34" charset="0"/>
              </a:rPr>
              <a:t>. </a:t>
            </a:r>
          </a:p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latin typeface="IBM Plex Sans" pitchFamily="34" charset="0"/>
              </a:rPr>
              <a:t>Fallo</a:t>
            </a:r>
            <a:r>
              <a:rPr lang="en-US" sz="1200" dirty="0">
                <a:latin typeface="IBM Plex Sans" pitchFamily="34" charset="0"/>
              </a:rPr>
              <a:t>:  </a:t>
            </a:r>
            <a:r>
              <a:rPr lang="en-US" sz="1200" dirty="0" err="1">
                <a:latin typeface="IBM Plex Sans" pitchFamily="34" charset="0"/>
              </a:rPr>
              <a:t>revoca</a:t>
            </a:r>
            <a:r>
              <a:rPr lang="en-US" sz="1200" dirty="0">
                <a:latin typeface="IBM Plex Sans" pitchFamily="34" charset="0"/>
              </a:rPr>
              <a:t> la </a:t>
            </a:r>
            <a:r>
              <a:rPr lang="en-US" sz="1200" dirty="0" err="1">
                <a:latin typeface="IBM Plex Sans" pitchFamily="34" charset="0"/>
              </a:rPr>
              <a:t>sentencia</a:t>
            </a:r>
            <a:r>
              <a:rPr lang="en-US" sz="1200" dirty="0">
                <a:latin typeface="IBM Plex Sans" pitchFamily="34" charset="0"/>
              </a:rPr>
              <a:t> </a:t>
            </a:r>
            <a:r>
              <a:rPr lang="en-US" sz="1200" dirty="0" err="1">
                <a:latin typeface="IBM Plex Sans" pitchFamily="34" charset="0"/>
              </a:rPr>
              <a:t>apelada</a:t>
            </a:r>
            <a:r>
              <a:rPr lang="en-US" sz="1200" dirty="0">
                <a:latin typeface="IBM Plex Sans" pitchFamily="34" charset="0"/>
              </a:rPr>
              <a:t> y la </a:t>
            </a:r>
            <a:r>
              <a:rPr lang="en-US" sz="1200" dirty="0" err="1">
                <a:latin typeface="IBM Plex Sans" pitchFamily="34" charset="0"/>
              </a:rPr>
              <a:t>resolución</a:t>
            </a:r>
            <a:r>
              <a:rPr lang="en-US" sz="1200" dirty="0">
                <a:latin typeface="IBM Plex Sans" pitchFamily="34" charset="0"/>
              </a:rPr>
              <a:t> de </a:t>
            </a:r>
            <a:r>
              <a:rPr lang="en-US" sz="1200" dirty="0" err="1">
                <a:latin typeface="IBM Plex Sans" pitchFamily="34" charset="0"/>
              </a:rPr>
              <a:t>expulsión</a:t>
            </a:r>
            <a:r>
              <a:rPr lang="en-US" sz="1200" dirty="0">
                <a:latin typeface="IBM Plex Sans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B2A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625725"/>
            <a:ext cx="7979410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V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800" y="3014340"/>
            <a:ext cx="7979410" cy="872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35"/>
              </a:lnSpc>
              <a:buNone/>
            </a:pPr>
            <a:r>
              <a:rPr lang="en-US" sz="2900" b="1" dirty="0">
                <a:solidFill>
                  <a:srgbClr val="F7F5F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Expulsión por condena penal — art. 57.2 LOEX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812800" y="4001095"/>
            <a:ext cx="797941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C7CED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Naturaleza jurídica, non bis in idem e interpretación de la pena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972550" y="2228850"/>
            <a:ext cx="2400300" cy="2400300"/>
          </a:xfrm>
          <a:prstGeom prst="roundRect">
            <a:avLst>
              <a:gd name="adj" fmla="val 50000"/>
            </a:avLst>
          </a:prstGeom>
          <a:solidFill>
            <a:srgbClr val="FFFFFF">
              <a:alpha val="4000"/>
            </a:srgbClr>
          </a:solidFill>
          <a:ln w="12700">
            <a:solidFill>
              <a:srgbClr val="D98B90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6" name="Image 0" descr="Mazo de juez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474200" y="2730500"/>
            <a:ext cx="1397000" cy="1397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V · ART. 57.2 LOEX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35"/>
            <a:ext cx="10883392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75"/>
              </a:lnSpc>
              <a:buNone/>
            </a:pPr>
            <a:r>
              <a:rPr lang="en-US" sz="25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El presupuesto y su naturaleza jurídica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815975" y="1605235"/>
            <a:ext cx="10560050" cy="1099079"/>
          </a:xfrm>
          <a:prstGeom prst="roundRect">
            <a:avLst>
              <a:gd name="adj" fmla="val 8955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1020233" y="1809490"/>
            <a:ext cx="10456080" cy="7159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Constituye causa de expulsión, previa tramitación de expediente, que el extranjero haya sido condenado, dentro o fuera de España, por una conducta dolosa constitutiva de delito sancionado con </a:t>
            </a:r>
            <a:r>
              <a:rPr lang="en-US" sz="1250" b="1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pena privativa de libertad superior a un año</a:t>
            </a:r>
            <a:r>
              <a:rPr lang="en-US" sz="12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salvo que los antecedentes penales hubieran sido cancelados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812800" y="2885281"/>
            <a:ext cx="10566400" cy="1355990"/>
          </a:xfrm>
          <a:prstGeom prst="roundRect">
            <a:avLst>
              <a:gd name="adj" fmla="val 7493"/>
            </a:avLst>
          </a:prstGeom>
          <a:solidFill>
            <a:srgbClr val="1B2A41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1016000" y="3088481"/>
            <a:ext cx="10464800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STS 30/2022, 18 enero, rec. 5259/2020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16000" y="3347517"/>
            <a:ext cx="10464800" cy="7159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5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Esta expulsión </a:t>
            </a:r>
            <a:r>
              <a:rPr lang="en-US" sz="1250" b="1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no tiene naturaleza sancionadora</a:t>
            </a:r>
            <a:r>
              <a:rPr lang="en-US" sz="125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— no persigue castigar la conducta ilícita, eso ya lo hizo la sentencia penal — sino que es una medida restrictiva de derechos dentro de la política de extranjería. Aun así, mantiene las garantías del art. 24.2 CE: mismo procedimiento preferente (art. 63 LOEX), motivación, ponderación individualizada y proporcionalidad, sin automatismo</a:t>
            </a:r>
            <a:endParaRPr lang="en-US" sz="12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190155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V · ART. 57.2 LOEX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2436490"/>
            <a:ext cx="10883392" cy="405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6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¿Vulnera el principio non bis in idem?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12800" y="3019363"/>
            <a:ext cx="10566400" cy="1445220"/>
          </a:xfrm>
          <a:prstGeom prst="roundRect">
            <a:avLst>
              <a:gd name="adj" fmla="val 7030"/>
            </a:avLst>
          </a:prstGeom>
          <a:solidFill>
            <a:srgbClr val="1B2A41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1092200" y="3298763"/>
            <a:ext cx="10307828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No. Esta expulsión responde a </a:t>
            </a:r>
            <a:r>
              <a:rPr lang="en-US" sz="1500" b="1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fines y fundamentos distintos</a:t>
            </a:r>
            <a:r>
              <a:rPr lang="en-US" sz="150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de la pena penal: la política de extranjería y la política criminal del Estado atienden a intereses públicos netamente diferentes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92200" y="3971863"/>
            <a:ext cx="1030782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SSTC 236/2007 y 259/2007, de 19 de diciembre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V · CUESTIÓN DE INTERÉS CASACIONAL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35"/>
            <a:ext cx="10883392" cy="3612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5"/>
              </a:lnSpc>
              <a:buNone/>
            </a:pPr>
            <a:r>
              <a:rPr lang="en-US" sz="23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Pena "en abstracto" o pena "en concreto"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812800" y="1445816"/>
            <a:ext cx="10883392" cy="2298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¿A qué se refiere "pena privativa de libertad superior a un año" del art. 57.2 LOEX?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815975" y="1818556"/>
            <a:ext cx="10560050" cy="1115219"/>
          </a:xfrm>
          <a:prstGeom prst="roundRect">
            <a:avLst>
              <a:gd name="adj" fmla="val 8826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1020233" y="2022810"/>
            <a:ext cx="10456080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STS 893/2018, 31 mayo, rec. 1321/2017 — doctrina mayoritaria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20233" y="2269133"/>
            <a:ext cx="1045608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 refiere a la pena prevista </a:t>
            </a:r>
            <a:r>
              <a:rPr lang="en-US" sz="1250" b="1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 abstracto</a:t>
            </a:r>
            <a:r>
              <a:rPr lang="en-US" sz="12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en el Código Penal para el delito correspondiente, excluyendo aquellos delitos cuyo máximo previsto sea de un año o menos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812800" y="3102049"/>
            <a:ext cx="10566400" cy="990534"/>
          </a:xfrm>
          <a:prstGeom prst="roundRect">
            <a:avLst>
              <a:gd name="adj" fmla="val 10257"/>
            </a:avLst>
          </a:prstGeom>
          <a:solidFill>
            <a:srgbClr val="F1DED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990600" y="3279849"/>
            <a:ext cx="10517124" cy="20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80"/>
              </a:lnSpc>
              <a:buNone/>
            </a:pPr>
            <a:r>
              <a:rPr lang="en-US" sz="11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Concurso medial — STS 1011/2020, 16 julio, rec. 3455/2019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990600" y="3505870"/>
            <a:ext cx="10517124" cy="43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5C1E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 concurso medial (art. 77.3 CP), basta que al menos uno de los delitos cometidos tenga asignada una pena abstracta privativa de libertad superior a un año en todo su recorrido</a:t>
            </a:r>
            <a:endParaRPr lang="en-US" sz="11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B2A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815630"/>
            <a:ext cx="7979410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VI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800" y="3204245"/>
            <a:ext cx="7979410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F7F5F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Residentes de larga duración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3811265"/>
            <a:ext cx="797941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C7CED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Protección reforzada frente a la expulsión: Directiva 2003/109/CE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972550" y="2228850"/>
            <a:ext cx="2400300" cy="2400300"/>
          </a:xfrm>
          <a:prstGeom prst="roundRect">
            <a:avLst>
              <a:gd name="adj" fmla="val 50000"/>
            </a:avLst>
          </a:prstGeom>
          <a:solidFill>
            <a:srgbClr val="FFFFFF">
              <a:alpha val="4000"/>
            </a:srgbClr>
          </a:solidFill>
          <a:ln w="12700">
            <a:solidFill>
              <a:srgbClr val="D98B90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6" name="Image 0" descr="Escudo de protección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05950" y="2762250"/>
            <a:ext cx="1333500" cy="133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VI · PROTECCIÓN REFORZADA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35"/>
            <a:ext cx="10883392" cy="3612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5"/>
              </a:lnSpc>
              <a:buNone/>
            </a:pPr>
            <a:r>
              <a:rPr lang="en-US" sz="23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STJUE 7 diciembre 2017 — Wilber López Pastuzano (C-636/16)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815975" y="1575991"/>
            <a:ext cx="10560050" cy="868892"/>
          </a:xfrm>
          <a:prstGeom prst="roundRect">
            <a:avLst>
              <a:gd name="adj" fmla="val 11328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1020233" y="1780257"/>
            <a:ext cx="1045608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Directiva 2003/109/CE busca la </a:t>
            </a:r>
            <a:r>
              <a:rPr lang="en-US" sz="1250" b="1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integración</a:t>
            </a:r>
            <a:r>
              <a:rPr lang="en-US" sz="12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de los residentes de larga duración, que deben gozar de una protección reforzada frente a la expulsión — sea la medida consecuencia de una sanción administrativa o de una condena penal (aplica también al art. 57.2 LOEX)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812800" y="2625874"/>
            <a:ext cx="10566400" cy="1094581"/>
          </a:xfrm>
          <a:prstGeom prst="roundRect">
            <a:avLst>
              <a:gd name="adj" fmla="val 9282"/>
            </a:avLst>
          </a:prstGeom>
          <a:solidFill>
            <a:srgbClr val="1B2A41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1016000" y="2829074"/>
            <a:ext cx="10464800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Art. 12 Directiva 2003/109/CE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16000" y="3075384"/>
            <a:ext cx="10464800" cy="4672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Solo cabe expulsar a un residente de larga duración cuando represente una </a:t>
            </a:r>
            <a:r>
              <a:rPr lang="en-US" sz="1200" b="1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amenaza real y suficientemente grave</a:t>
            </a:r>
            <a:r>
              <a:rPr lang="en-US" sz="120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para el orden público o la seguridad pública, valorando siempre: la duración de la residencia, la edad, las consecuencias para él y su familia, y sus vínculos con el país</a:t>
            </a:r>
            <a:endParaRPr lang="en-US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VI · SIN AUTOMATISMO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35"/>
            <a:ext cx="10883392" cy="3466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30"/>
              </a:lnSpc>
              <a:buNone/>
            </a:pPr>
            <a:r>
              <a:rPr lang="en-US" sz="22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No cabe la expulsión automática por condena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15975" y="1523281"/>
            <a:ext cx="5187950" cy="1162711"/>
          </a:xfrm>
          <a:prstGeom prst="roundRect">
            <a:avLst>
              <a:gd name="adj" fmla="val 8465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994833" y="1702147"/>
            <a:ext cx="4975140" cy="1930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STJUE 11-jun-2020, caso WT (C-448/19)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94833" y="1920553"/>
            <a:ext cx="4975140" cy="6119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 opone a una norma que impone la expulsión automática por un delito con pena de al menos un año, sin examinar la amenaza real y grave ni valorar residencia, edad, </a:t>
            </a:r>
            <a:r>
              <a:rPr lang="en-US" sz="1100" dirty="0" err="1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consecuencias</a:t>
            </a:r>
            <a:r>
              <a:rPr lang="en-US" sz="11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de la </a:t>
            </a:r>
            <a:r>
              <a:rPr lang="en-US" sz="1100" dirty="0" err="1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expulsión</a:t>
            </a:r>
            <a:r>
              <a:rPr lang="en-US" sz="11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y vínculos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188075" y="1523281"/>
            <a:ext cx="5187950" cy="1162711"/>
          </a:xfrm>
          <a:prstGeom prst="roundRect">
            <a:avLst>
              <a:gd name="adj" fmla="val 8465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6366933" y="1702147"/>
            <a:ext cx="4975140" cy="1930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STS 321/2020, 4 marzo, rec. 5364/2018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366933" y="1920553"/>
            <a:ext cx="4975140" cy="6119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Exige un alto nivel de motivación administrativa; no cabe identificar automáticamente la condena con una amenaza real y grave; los tribunales controlan ese juicio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12800" y="2828875"/>
            <a:ext cx="10566400" cy="765770"/>
          </a:xfrm>
          <a:prstGeom prst="roundRect">
            <a:avLst>
              <a:gd name="adj" fmla="val 13268"/>
            </a:avLst>
          </a:prstGeom>
          <a:solidFill>
            <a:srgbClr val="1B2A41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990600" y="3006675"/>
            <a:ext cx="10517124" cy="1930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Contraste — STS 326/2024, 28 febrero, rec. 5254/2022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90600" y="3212381"/>
            <a:ext cx="10517124" cy="2298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Sí procede la expulsión cuando la amenaza está acreditada: sin medios de vida legales, nueve condenas por hurto, modo de vida habitual del delito</a:t>
            </a:r>
            <a:endParaRPr lang="en-US" sz="11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VI · ARRAIGO Y ANTECEDENTES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35"/>
            <a:ext cx="10883392" cy="3466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30"/>
              </a:lnSpc>
              <a:buNone/>
            </a:pPr>
            <a:r>
              <a:rPr lang="en-US" sz="22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Arraigo familiar y cancelación de antecedentes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15975" y="1523281"/>
            <a:ext cx="10560050" cy="974791"/>
          </a:xfrm>
          <a:prstGeom prst="roundRect">
            <a:avLst>
              <a:gd name="adj" fmla="val 10097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994833" y="1702147"/>
            <a:ext cx="10508404" cy="20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80"/>
              </a:lnSpc>
              <a:buNone/>
            </a:pPr>
            <a:r>
              <a:rPr lang="en-US" sz="115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Arraigo familiar — STS 303/2022, 13 sept., rec. 88/21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994833" y="1928168"/>
            <a:ext cx="10508404" cy="4164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Exige lazos de parentesco cualificados (matrimonio, pareja de hecho, padres/hijos, hermanos) con españoles o extranjeros residentes legales, y convivencia que justifique su invocación. Verificable siempre: realidad del matrimonio, tarjeta de familiar UE, domicilio y trabajo (STS 2690/2020)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812800" y="2640955"/>
            <a:ext cx="5194300" cy="1075862"/>
          </a:xfrm>
          <a:prstGeom prst="roundRect">
            <a:avLst>
              <a:gd name="adj" fmla="val 9444"/>
            </a:avLst>
          </a:prstGeom>
          <a:solidFill>
            <a:srgbClr val="F1DED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977900" y="2806055"/>
            <a:ext cx="5010023" cy="1930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STS 1114/2024, 26 febrero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77900" y="3011760"/>
            <a:ext cx="5010023" cy="5653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50" dirty="0">
                <a:solidFill>
                  <a:srgbClr val="5C1E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Antecedentes efectivamente cancelados que no fueron ponderados junto con el arraigo (pasaporte, contrato, matrimonio, tres hijos, empadronamiento): expulsión improcedente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184900" y="2640955"/>
            <a:ext cx="5194300" cy="1075862"/>
          </a:xfrm>
          <a:prstGeom prst="roundRect">
            <a:avLst>
              <a:gd name="adj" fmla="val 9444"/>
            </a:avLst>
          </a:prstGeom>
          <a:solidFill>
            <a:srgbClr val="F1DED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6350000" y="2806055"/>
            <a:ext cx="5010023" cy="1930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STS 1015/2024, 28 febrero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350000" y="3011760"/>
            <a:ext cx="5010023" cy="3853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50" dirty="0">
                <a:solidFill>
                  <a:srgbClr val="5C1E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Antecedentes no cancelados por acumulación de trabajo de los tribunales, sin prueba en contrario, no se consideran cancelados</a:t>
            </a:r>
            <a:endParaRPr lang="en-US" sz="10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B2A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830190"/>
            <a:ext cx="7979410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VII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800" y="3218805"/>
            <a:ext cx="7979410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F7F5F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Vida privada y familiar — art. 8 CEDH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12800" y="3796655"/>
            <a:ext cx="797941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C7CED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El caso Saber y Boughassal contra España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972550" y="2228850"/>
            <a:ext cx="2400300" cy="2400300"/>
          </a:xfrm>
          <a:prstGeom prst="roundRect">
            <a:avLst>
              <a:gd name="adj" fmla="val 50000"/>
            </a:avLst>
          </a:prstGeom>
          <a:solidFill>
            <a:srgbClr val="FFFFFF">
              <a:alpha val="4000"/>
            </a:srgbClr>
          </a:solidFill>
          <a:ln w="12700">
            <a:solidFill>
              <a:srgbClr val="D98B90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6" name="Image 0" descr="Columna de tribunal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37700" y="2794000"/>
            <a:ext cx="1270000" cy="1270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12800"/>
            <a:ext cx="10566400" cy="297127"/>
          </a:xfrm>
          <a:prstGeom prst="roundRect">
            <a:avLst>
              <a:gd name="adj" fmla="val 50000"/>
            </a:avLst>
          </a:prstGeom>
          <a:solidFill>
            <a:srgbClr val="F1DED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939800" y="863600"/>
            <a:ext cx="1062177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CASO DESTACADO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12800" y="1198835"/>
            <a:ext cx="10883392" cy="3466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30"/>
              </a:lnSpc>
              <a:buNone/>
            </a:pPr>
            <a:r>
              <a:rPr lang="en-US" sz="22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STEDH 18 diciembre 2018, Saber y Boughassal c. España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12800" y="1609006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Demandas n. 76550/13 y 45938/14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815975" y="1960116"/>
            <a:ext cx="10560050" cy="1127919"/>
          </a:xfrm>
          <a:prstGeom prst="roundRect">
            <a:avLst>
              <a:gd name="adj" fmla="val 8726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1020233" y="2164358"/>
            <a:ext cx="10456080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Los hechos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20233" y="2423393"/>
            <a:ext cx="1045608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Dos nacionales marroquíes, condenados por tráfico de drogas, fueron expulsados con prohibición de reentrada de 4 y 10 años (reducida a 3 en vía judicial)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812800" y="3243610"/>
            <a:ext cx="10566400" cy="1079368"/>
          </a:xfrm>
          <a:prstGeom prst="roundRect">
            <a:avLst>
              <a:gd name="adj" fmla="val 9413"/>
            </a:avLst>
          </a:prstGeom>
          <a:solidFill>
            <a:srgbClr val="1B2A41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1016000" y="3446810"/>
            <a:ext cx="10464800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posición del TSJ de Cataluña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16000" y="3693120"/>
            <a:ext cx="10464800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expulsión del art. 57.2 LOEX no es una sanción; no procedía examinar el arraigo; y la propia condena penal excluía, por sí sola, apreciar arraigo en España</a:t>
            </a:r>
            <a:endParaRPr lang="en-US" sz="1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VII · LA VALORACIÓN DEL TEDH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35"/>
            <a:ext cx="10883392" cy="3612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5"/>
              </a:lnSpc>
              <a:buNone/>
            </a:pPr>
            <a:r>
              <a:rPr lang="en-US" sz="23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Violación del art. 8 CEDH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815975" y="1550591"/>
            <a:ext cx="10560050" cy="1099079"/>
          </a:xfrm>
          <a:prstGeom prst="roundRect">
            <a:avLst>
              <a:gd name="adj" fmla="val 8955"/>
            </a:avLst>
          </a:prstGeom>
          <a:solidFill>
            <a:srgbClr val="FFFFFF"/>
          </a:solidFill>
          <a:ln w="6350">
            <a:solidFill>
              <a:srgbClr val="E3DED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1020233" y="1754857"/>
            <a:ext cx="10456080" cy="7159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ponderación del art. 8 CEDH no puede darse por resuelta con la sola aprobación del art. 57.2 LOEX: la gravedad del delito es solo </a:t>
            </a:r>
            <a:r>
              <a:rPr lang="en-US" sz="1250" b="1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uno</a:t>
            </a:r>
            <a:r>
              <a:rPr lang="en-US" sz="12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de los criterios a valorar. España solo ponderó la duración de la prohibición de reentrada, sin valorar la naturaleza del delito, la duración de la estancia, la situación familiar ni los vínculos con España y con el país de destino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738124" y="2984103"/>
            <a:ext cx="10566400" cy="1648282"/>
          </a:xfrm>
          <a:prstGeom prst="roundRect">
            <a:avLst>
              <a:gd name="adj" fmla="val 8049"/>
            </a:avLst>
          </a:prstGeom>
          <a:solidFill>
            <a:srgbClr val="1B2A41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1041400" y="3033861"/>
            <a:ext cx="10412476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«La ponderación del arraigo familiar y social del extranjero sometido a expulsión habrá de ser realizada, </a:t>
            </a:r>
            <a:r>
              <a:rPr lang="en-US" sz="1400" b="1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 todo caso</a:t>
            </a:r>
            <a:r>
              <a:rPr lang="en-US" sz="140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para decidir sobre la procedencia de tal </a:t>
            </a:r>
            <a:r>
              <a:rPr lang="en-US" sz="1400" dirty="0" err="1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medida</a:t>
            </a:r>
            <a:r>
              <a:rPr lang="en-US" sz="140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».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41400" y="3643461"/>
            <a:ext cx="10412476" cy="686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STEDH, Saber y Boughassal c. España — Fallo: violación del art. 8 CEDH, las </a:t>
            </a:r>
            <a:r>
              <a:rPr lang="en-US" sz="1100" b="1" dirty="0" err="1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autoridades</a:t>
            </a:r>
            <a:r>
              <a:rPr lang="en-US" sz="11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no </a:t>
            </a:r>
            <a:r>
              <a:rPr lang="en-US" sz="1100" b="1" dirty="0" err="1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han</a:t>
            </a:r>
            <a:r>
              <a:rPr lang="en-US" sz="11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1100" b="1" dirty="0" err="1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ponderado</a:t>
            </a:r>
            <a:r>
              <a:rPr lang="en-US" sz="11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1100" b="1" dirty="0" err="1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todos</a:t>
            </a:r>
            <a:r>
              <a:rPr lang="en-US" sz="11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1100" b="1" dirty="0" err="1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los</a:t>
            </a:r>
            <a:r>
              <a:rPr lang="en-US" sz="11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1100" b="1" dirty="0" err="1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intereses</a:t>
            </a:r>
            <a:r>
              <a:rPr lang="en-US" sz="11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1100" b="1" dirty="0" err="1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</a:t>
            </a:r>
            <a:r>
              <a:rPr lang="en-US" sz="11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juego; la </a:t>
            </a:r>
            <a:r>
              <a:rPr lang="en-US" sz="1100" b="1" dirty="0" err="1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solidez</a:t>
            </a:r>
            <a:r>
              <a:rPr lang="en-US" sz="11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de </a:t>
            </a:r>
            <a:r>
              <a:rPr lang="en-US" sz="1100" b="1" dirty="0" err="1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los</a:t>
            </a:r>
            <a:r>
              <a:rPr lang="en-US" sz="11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1100" b="1" dirty="0" err="1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lazos</a:t>
            </a:r>
            <a:r>
              <a:rPr lang="en-US" sz="11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1100" b="1" dirty="0" err="1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sociales</a:t>
            </a:r>
            <a:r>
              <a:rPr lang="en-US" sz="11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</a:t>
            </a:r>
            <a:r>
              <a:rPr lang="en-US" sz="1100" b="1" dirty="0" err="1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culturales</a:t>
            </a:r>
            <a:r>
              <a:rPr lang="en-US" sz="11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y familiars </a:t>
            </a:r>
            <a:r>
              <a:rPr lang="en-US" sz="1100" b="1" dirty="0" err="1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</a:t>
            </a:r>
            <a:r>
              <a:rPr lang="en-US" sz="11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España y </a:t>
            </a:r>
            <a:r>
              <a:rPr lang="en-US" sz="1100" b="1" dirty="0" err="1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</a:t>
            </a:r>
            <a:r>
              <a:rPr lang="en-US" sz="11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1100" b="1" dirty="0" err="1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su</a:t>
            </a:r>
            <a:r>
              <a:rPr lang="en-US" sz="11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1100" b="1" dirty="0" err="1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país</a:t>
            </a:r>
            <a:r>
              <a:rPr lang="en-US" sz="11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de </a:t>
            </a:r>
            <a:r>
              <a:rPr lang="en-US" sz="1100" b="1" dirty="0" err="1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origen</a:t>
            </a:r>
            <a:r>
              <a:rPr lang="en-US" sz="11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 </a:t>
            </a:r>
            <a:endParaRPr lang="en-US" sz="11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1B2A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837532"/>
            <a:ext cx="7979410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VIII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800" y="3226147"/>
            <a:ext cx="7979410" cy="4489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35"/>
              </a:lnSpc>
              <a:buNone/>
            </a:pPr>
            <a:r>
              <a:rPr lang="en-US" sz="2900" b="1" dirty="0">
                <a:solidFill>
                  <a:srgbClr val="F7F5F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Protección internacional y expulsión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812800" y="3789363"/>
            <a:ext cx="797941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C7CED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Efectos suspensivos de la solicitud de asilo sobre la expulsión por estancia irregular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972550" y="2228850"/>
            <a:ext cx="2400300" cy="2400300"/>
          </a:xfrm>
          <a:prstGeom prst="roundRect">
            <a:avLst>
              <a:gd name="adj" fmla="val 50000"/>
            </a:avLst>
          </a:prstGeom>
          <a:solidFill>
            <a:srgbClr val="FFFFFF">
              <a:alpha val="4000"/>
            </a:srgbClr>
          </a:solidFill>
          <a:ln w="12700">
            <a:solidFill>
              <a:srgbClr val="D98B90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6" name="Image 0" descr="Glob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37700" y="2794000"/>
            <a:ext cx="1270000" cy="1270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VIII · SUSPENSIÓN DEL PROCEDIMIENTO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35"/>
            <a:ext cx="10883392" cy="3466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30"/>
              </a:lnSpc>
              <a:buNone/>
            </a:pPr>
            <a:r>
              <a:rPr lang="en-US" sz="22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SSTS 1458/2021 y 1502/2021, 13 y 16 diciembre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12800" y="1532806"/>
            <a:ext cx="10566400" cy="920750"/>
          </a:xfrm>
          <a:prstGeom prst="roundRect">
            <a:avLst>
              <a:gd name="adj" fmla="val 11034"/>
            </a:avLst>
          </a:prstGeom>
          <a:solidFill>
            <a:srgbClr val="1B2A41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1016000" y="1736006"/>
            <a:ext cx="10464800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solicitud de protección internacional </a:t>
            </a:r>
            <a:r>
              <a:rPr lang="en-US" sz="1350" b="1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suspende</a:t>
            </a:r>
            <a:r>
              <a:rPr lang="en-US" sz="135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el procedimiento de expulsión por estancia irregular (art. 53.1.a LOEX) hasta que la Administración dicte resolución de inadmisión o desestimación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812800" y="2605956"/>
            <a:ext cx="10883392" cy="8723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ts val="1668"/>
              </a:lnSpc>
              <a:buSzPct val="100000"/>
              <a:buChar char="•"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Principio de no devolución: art. 33.1 Convención de Ginebra 1951; arts. 18 y 19.2 Carta DFUE; Directiva 2011/95/UE</a:t>
            </a:r>
            <a:endParaRPr lang="en-US" sz="1150" dirty="0"/>
          </a:p>
          <a:p>
            <a:pPr marL="342900" indent="-342900" algn="l">
              <a:lnSpc>
                <a:spcPts val="1668"/>
              </a:lnSpc>
              <a:buSzPct val="100000"/>
              <a:buChar char="•"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El art. 18.1.d Ley 12/2009 suspende cualquier proceso de devolución o expulsión desde la solicitud, sin distinguir fases; no cabe calificar de irregular la estancia mientras no se rechace</a:t>
            </a:r>
            <a:endParaRPr lang="en-US" sz="1150" dirty="0"/>
          </a:p>
          <a:p>
            <a:pPr marL="342900" indent="-342900" algn="l">
              <a:lnSpc>
                <a:spcPts val="1668"/>
              </a:lnSpc>
              <a:buSzPct val="100000"/>
              <a:buChar char="•"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denegación de asilo puede igualmente dar paso a una autorización de residencia por razones humanitarias (art. 37 Ley 12/2009)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812800" y="3605287"/>
            <a:ext cx="10566400" cy="707364"/>
          </a:xfrm>
          <a:prstGeom prst="roundRect">
            <a:avLst>
              <a:gd name="adj" fmla="val 14363"/>
            </a:avLst>
          </a:prstGeom>
          <a:solidFill>
            <a:srgbClr val="F1DED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977900" y="3770387"/>
            <a:ext cx="10543286" cy="4025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85"/>
              </a:lnSpc>
              <a:buNone/>
            </a:pPr>
            <a:r>
              <a:rPr lang="en-US" sz="1100" b="1" dirty="0">
                <a:solidFill>
                  <a:srgbClr val="5C1E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STS 1334/2023, 26 octubre:</a:t>
            </a:r>
            <a:r>
              <a:rPr lang="en-US" sz="1100" dirty="0">
                <a:solidFill>
                  <a:srgbClr val="5C1E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mientras no adquiera firmeza la revisión jurisdiccional de la denegación de asilo, no puede incoarse el procedimiento sancionador por estancia irregular</a:t>
            </a:r>
            <a:endParaRPr lang="en-US" sz="11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B2A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837532"/>
            <a:ext cx="7979410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IX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800" y="3226147"/>
            <a:ext cx="7979410" cy="4489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35"/>
              </a:lnSpc>
              <a:buNone/>
            </a:pPr>
            <a:r>
              <a:rPr lang="en-US" sz="2900" b="1" dirty="0">
                <a:solidFill>
                  <a:srgbClr val="F7F5F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Régimen especial de ciudadanos UE/EEE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812800" y="3789363"/>
            <a:ext cx="797941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C7CED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RD 240/2007 y los "motivos imperiosos de seguridad pública"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972550" y="2228850"/>
            <a:ext cx="2400300" cy="2400300"/>
          </a:xfrm>
          <a:prstGeom prst="roundRect">
            <a:avLst>
              <a:gd name="adj" fmla="val 50000"/>
            </a:avLst>
          </a:prstGeom>
          <a:solidFill>
            <a:srgbClr val="FFFFFF">
              <a:alpha val="4000"/>
            </a:srgbClr>
          </a:solidFill>
          <a:ln w="12700">
            <a:solidFill>
              <a:srgbClr val="D98B90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6" name="Image 0" descr="St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37700" y="2794000"/>
            <a:ext cx="1270000" cy="1270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8C2F3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BLOQUE IX · ART. 15 RD 240/2007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1059135"/>
            <a:ext cx="10883392" cy="3612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5"/>
              </a:lnSpc>
              <a:buNone/>
            </a:pPr>
            <a:r>
              <a:rPr lang="en-US" sz="23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Motivos imperiosos de seguridad pública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812800" y="1445816"/>
            <a:ext cx="10883392" cy="2298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expulsión de un ciudadano UE/EEE con 10 años de residencia exige "motivos imperiosos de seguridad pública"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812800" y="1802681"/>
            <a:ext cx="10566400" cy="769541"/>
          </a:xfrm>
          <a:prstGeom prst="roundRect">
            <a:avLst>
              <a:gd name="adj" fmla="val 13203"/>
            </a:avLst>
          </a:prstGeom>
          <a:solidFill>
            <a:srgbClr val="1B2A41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990600" y="1980481"/>
            <a:ext cx="10517124" cy="1930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D98B9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STS 1810/2019, 3 junio (ATS 1/2019)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990600" y="2198886"/>
            <a:ext cx="10517124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Síntesis de la doctrina fijada por el Tribunal Supremo tras la cuestión de interés casacional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12800" y="2724621"/>
            <a:ext cx="10883392" cy="1084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ts val="1668"/>
              </a:lnSpc>
              <a:buSzPct val="100000"/>
              <a:buChar char="•"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"Motivos imperiosos" es un concepto más restrictivo que "motivos graves"</a:t>
            </a:r>
            <a:endParaRPr lang="en-US" sz="1150" dirty="0"/>
          </a:p>
          <a:p>
            <a:pPr marL="342900" indent="-342900" algn="l">
              <a:lnSpc>
                <a:spcPts val="1668"/>
              </a:lnSpc>
              <a:buSzPct val="100000"/>
              <a:buChar char="•"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seguridad pública comprende tanto la interior como la exterior del Estado</a:t>
            </a:r>
            <a:endParaRPr lang="en-US" sz="1150" dirty="0"/>
          </a:p>
          <a:p>
            <a:pPr marL="342900" indent="-342900" algn="l">
              <a:lnSpc>
                <a:spcPts val="1668"/>
              </a:lnSpc>
              <a:buSzPct val="100000"/>
              <a:buChar char="•"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No existe una escala uniforme de valores en la UE: cada Estado define sus motivos imperiosos</a:t>
            </a:r>
            <a:endParaRPr lang="en-US" sz="1150" dirty="0"/>
          </a:p>
          <a:p>
            <a:pPr marL="342900" indent="-342900" algn="l">
              <a:lnSpc>
                <a:spcPts val="1668"/>
              </a:lnSpc>
              <a:buSzPct val="100000"/>
              <a:buChar char="•"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pena impuesta es solo </a:t>
            </a:r>
            <a:r>
              <a:rPr lang="en-US" sz="1150" b="1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 factor más</a:t>
            </a: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 valorar por el juez, nunca el único</a:t>
            </a:r>
            <a:endParaRPr lang="en-US" sz="1150" dirty="0"/>
          </a:p>
          <a:p>
            <a:pPr marL="342900" indent="-342900" algn="l">
              <a:lnSpc>
                <a:spcPts val="1668"/>
              </a:lnSpc>
              <a:buSzPct val="100000"/>
              <a:buChar char="•"/>
            </a:pPr>
            <a:r>
              <a:rPr lang="en-US" sz="11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Corresponde al órgano jurisdiccional nacional, en examen individualizado, determinar si concurre el concepto</a:t>
            </a:r>
            <a:endParaRPr lang="en-US" sz="11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3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20"/>
              </a:lnSpc>
              <a:buNone/>
            </a:pPr>
            <a:r>
              <a:rPr lang="en-US" sz="2800" b="1" dirty="0">
                <a:solidFill>
                  <a:srgbClr val="1B2A41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Claves prácticas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12800" y="1374130"/>
            <a:ext cx="10883392" cy="193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ts val="1875"/>
              </a:lnSpc>
              <a:buSzPct val="100000"/>
              <a:buChar char="•"/>
            </a:pPr>
            <a:r>
              <a:rPr lang="en-US" sz="12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expulsión es la excepción: la multa es preferente salvo que la proporcionalidad justifique la expulsión (SSTS 1140/2023 y 1141/2023)</a:t>
            </a:r>
            <a:endParaRPr lang="en-US" sz="1250" dirty="0"/>
          </a:p>
          <a:p>
            <a:pPr marL="342900" indent="-342900" algn="l">
              <a:lnSpc>
                <a:spcPts val="1875"/>
              </a:lnSpc>
              <a:buSzPct val="100000"/>
              <a:buChar char="•"/>
            </a:pPr>
            <a:r>
              <a:rPr lang="en-US" sz="12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Las circunstancias de agravación deben constar expresamente en la resolución sancionadora; no cabe motivación </a:t>
            </a:r>
            <a:r>
              <a:rPr lang="en-US" sz="1250" i="1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 novo</a:t>
            </a:r>
            <a:r>
              <a:rPr lang="en-US" sz="12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en vía judicial (STC 47/2023 y STC 87/2023)</a:t>
            </a:r>
            <a:endParaRPr lang="en-US" sz="1250" dirty="0"/>
          </a:p>
          <a:p>
            <a:pPr marL="342900" indent="-342900" algn="l">
              <a:lnSpc>
                <a:spcPts val="1875"/>
              </a:lnSpc>
              <a:buSzPct val="100000"/>
              <a:buChar char="•"/>
            </a:pPr>
            <a:r>
              <a:rPr lang="en-US" sz="12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Basta una agravante para justificar la expulsión, salvo que quede compensada por arraigo, documentación, trabajo o vínculos familiares acreditados</a:t>
            </a:r>
            <a:endParaRPr lang="en-US" sz="1250" dirty="0"/>
          </a:p>
          <a:p>
            <a:pPr marL="342900" indent="-342900" algn="l">
              <a:lnSpc>
                <a:spcPts val="1875"/>
              </a:lnSpc>
              <a:buSzPct val="100000"/>
              <a:buChar char="•"/>
            </a:pPr>
            <a:r>
              <a:rPr lang="en-US" sz="12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falta de documentación es subsanable en vía administrativa o judicial mediante la aportación del pasaporte</a:t>
            </a:r>
            <a:endParaRPr lang="en-US" sz="1250" dirty="0"/>
          </a:p>
          <a:p>
            <a:pPr marL="342900" indent="-342900" algn="l">
              <a:lnSpc>
                <a:spcPts val="1875"/>
              </a:lnSpc>
              <a:buSzPct val="100000"/>
              <a:buChar char="•"/>
            </a:pPr>
            <a:r>
              <a:rPr lang="en-US" sz="12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Residentes de larga duración y casos con incidencia del art. 8 CEDH exigen siempre una ponderación reforzada del arraigo y la proporcionalidad</a:t>
            </a:r>
            <a:endParaRPr lang="en-US" sz="1250" dirty="0"/>
          </a:p>
          <a:p>
            <a:pPr marL="342900" indent="-342900" algn="l">
              <a:lnSpc>
                <a:spcPts val="1875"/>
              </a:lnSpc>
              <a:buSzPct val="100000"/>
              <a:buChar char="•"/>
            </a:pPr>
            <a:r>
              <a:rPr lang="en-US" sz="1250" dirty="0">
                <a:solidFill>
                  <a:srgbClr val="3D455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solicitud de protección internacional suspende el procedimiento de expulsión por estancia irregular hasta su resolución</a:t>
            </a:r>
            <a:endParaRPr lang="en-US" sz="12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1B2A41"/>
              </a:gs>
              <a:gs pos="55000">
                <a:srgbClr val="23324C"/>
              </a:gs>
              <a:gs pos="100000">
                <a:srgbClr val="1B2A41"/>
              </a:gs>
            </a:gsLst>
            <a:lin ang="4200000" scaled="0"/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829838" y="2686124"/>
            <a:ext cx="6532324" cy="64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7F5F0"/>
                </a:solidFill>
                <a:effectLst/>
                <a:uLnTx/>
                <a:uFillTx/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Gracias por su atención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412240" y="3958588"/>
            <a:ext cx="9773920" cy="24015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Miryam Ludmila Panadero Calzada</a:t>
            </a:r>
          </a:p>
          <a:p>
            <a:pPr marL="0" marR="0" lvl="0" indent="0" algn="ctr" defTabSz="914400" rtl="0" eaLnBrk="1" fontAlgn="auto" latinLnBrk="0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" pitchFamily="34" charset="0"/>
              <a:ea typeface="IBM Plex Sans" pitchFamily="34" charset="-122"/>
              <a:cs typeface="IBM Plex Sans" pitchFamily="34" charset="-120"/>
            </a:endParaRPr>
          </a:p>
          <a:p>
            <a:pPr marL="0" marR="0" lvl="0" indent="0" algn="ctr" defTabSz="914400" rtl="0" eaLnBrk="1" fontAlgn="auto" latinLnBrk="0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Magistrada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de la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Sección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de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los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Contencioso-Administrativo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del Tribunal de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Instancia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de Castellón de la Plana</a:t>
            </a:r>
          </a:p>
          <a:p>
            <a:pPr marL="0" marR="0" lvl="0" indent="0" algn="ctr" defTabSz="914400" rtl="0" eaLnBrk="1" fontAlgn="auto" latinLnBrk="0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" pitchFamily="34" charset="0"/>
              <a:ea typeface="IBM Plex Sans" pitchFamily="34" charset="-122"/>
              <a:cs typeface="IBM Plex Sans" pitchFamily="34" charset="-120"/>
            </a:endParaRPr>
          </a:p>
          <a:p>
            <a:pPr marL="0" marR="0" lvl="0" indent="0" algn="ctr" defTabSz="914400" rtl="0" eaLnBrk="1" fontAlgn="auto" latinLnBrk="0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ml.Panadero@poderjudicial.es</a:t>
            </a:r>
          </a:p>
          <a:p>
            <a:pPr marL="0" marR="0" lvl="0" indent="0" algn="l" defTabSz="914400" rtl="0" eaLnBrk="1" fontAlgn="auto" latinLnBrk="0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4265</Words>
  <Application>Microsoft Office PowerPoint</Application>
  <PresentationFormat>Panorámica</PresentationFormat>
  <Paragraphs>355</Paragraphs>
  <Slides>44</Slides>
  <Notes>44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50" baseType="lpstr">
      <vt:lpstr>Aptos</vt:lpstr>
      <vt:lpstr>Arial</vt:lpstr>
      <vt:lpstr>Calibri</vt:lpstr>
      <vt:lpstr>IBM Plex Sans</vt:lpstr>
      <vt:lpstr>Source Serif 4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Contencioso-Administrativo en Extranjería: Expulsión y Proporcionalidad</dc:title>
  <dc:subject>PptxGenJS Presentation</dc:subject>
  <dc:creator>PptxGenJS</dc:creator>
  <cp:lastModifiedBy>MIRYAM LUDMILA PANADERO CALZADA</cp:lastModifiedBy>
  <cp:revision>8</cp:revision>
  <dcterms:created xsi:type="dcterms:W3CDTF">2026-09-18T18:25:10Z</dcterms:created>
  <dcterms:modified xsi:type="dcterms:W3CDTF">2026-09-22T12:43:53Z</dcterms:modified>
</cp:coreProperties>
</file>